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1188" r:id="rId2"/>
    <p:sldId id="948" r:id="rId3"/>
    <p:sldId id="1266" r:id="rId4"/>
    <p:sldId id="1267" r:id="rId5"/>
    <p:sldId id="980" r:id="rId6"/>
    <p:sldId id="1010" r:id="rId7"/>
    <p:sldId id="1268" r:id="rId8"/>
    <p:sldId id="1084" r:id="rId9"/>
    <p:sldId id="1007" r:id="rId10"/>
    <p:sldId id="1011" r:id="rId11"/>
    <p:sldId id="1002" r:id="rId12"/>
    <p:sldId id="1212" r:id="rId13"/>
    <p:sldId id="1215" r:id="rId14"/>
    <p:sldId id="1247" r:id="rId15"/>
    <p:sldId id="1004" r:id="rId16"/>
    <p:sldId id="1005" r:id="rId17"/>
    <p:sldId id="1183" r:id="rId18"/>
    <p:sldId id="1203" r:id="rId19"/>
    <p:sldId id="1211" r:id="rId20"/>
    <p:sldId id="982" r:id="rId21"/>
    <p:sldId id="1008" r:id="rId22"/>
    <p:sldId id="1214" r:id="rId23"/>
    <p:sldId id="1001" r:id="rId24"/>
    <p:sldId id="1085" r:id="rId25"/>
    <p:sldId id="1180" r:id="rId26"/>
    <p:sldId id="1181" r:id="rId27"/>
    <p:sldId id="1182" r:id="rId28"/>
    <p:sldId id="1006" r:id="rId29"/>
    <p:sldId id="1012" r:id="rId30"/>
    <p:sldId id="1201" r:id="rId31"/>
    <p:sldId id="949" r:id="rId32"/>
    <p:sldId id="951" r:id="rId33"/>
    <p:sldId id="952" r:id="rId34"/>
    <p:sldId id="1220" r:id="rId35"/>
    <p:sldId id="1229" r:id="rId36"/>
    <p:sldId id="953" r:id="rId37"/>
    <p:sldId id="1262" r:id="rId38"/>
    <p:sldId id="1263" r:id="rId39"/>
    <p:sldId id="1231" r:id="rId40"/>
    <p:sldId id="1232" r:id="rId41"/>
    <p:sldId id="1233" r:id="rId42"/>
    <p:sldId id="1235" r:id="rId43"/>
    <p:sldId id="1237" r:id="rId44"/>
    <p:sldId id="1234" r:id="rId45"/>
    <p:sldId id="1236" r:id="rId46"/>
    <p:sldId id="1238" r:id="rId47"/>
    <p:sldId id="1269" r:id="rId48"/>
    <p:sldId id="1228" r:id="rId49"/>
    <p:sldId id="971" r:id="rId50"/>
    <p:sldId id="1190" r:id="rId51"/>
    <p:sldId id="1193" r:id="rId52"/>
    <p:sldId id="1249" r:id="rId53"/>
    <p:sldId id="1194" r:id="rId54"/>
    <p:sldId id="1195" r:id="rId55"/>
    <p:sldId id="1191" r:id="rId56"/>
    <p:sldId id="1192" r:id="rId57"/>
    <p:sldId id="1202" r:id="rId58"/>
    <p:sldId id="1221" r:id="rId59"/>
    <p:sldId id="1089" r:id="rId60"/>
    <p:sldId id="1103" r:id="rId61"/>
    <p:sldId id="1104" r:id="rId62"/>
    <p:sldId id="1105" r:id="rId63"/>
    <p:sldId id="1197" r:id="rId64"/>
    <p:sldId id="1264" r:id="rId65"/>
    <p:sldId id="1208" r:id="rId66"/>
    <p:sldId id="1250" r:id="rId67"/>
    <p:sldId id="1107" r:id="rId68"/>
    <p:sldId id="1108" r:id="rId69"/>
    <p:sldId id="1198" r:id="rId70"/>
    <p:sldId id="1204" r:id="rId71"/>
    <p:sldId id="1110" r:id="rId72"/>
    <p:sldId id="1111" r:id="rId73"/>
    <p:sldId id="1112" r:id="rId74"/>
    <p:sldId id="1251" r:id="rId75"/>
    <p:sldId id="1224" r:id="rId76"/>
    <p:sldId id="1225" r:id="rId77"/>
    <p:sldId id="1226" r:id="rId78"/>
    <p:sldId id="1227" r:id="rId79"/>
    <p:sldId id="1091" r:id="rId80"/>
    <p:sldId id="1113" r:id="rId81"/>
    <p:sldId id="1114" r:id="rId82"/>
    <p:sldId id="1115" r:id="rId83"/>
    <p:sldId id="1116" r:id="rId84"/>
    <p:sldId id="1213" r:id="rId85"/>
    <p:sldId id="1252" r:id="rId86"/>
    <p:sldId id="1253" r:id="rId87"/>
    <p:sldId id="1254" r:id="rId88"/>
    <p:sldId id="1255" r:id="rId89"/>
    <p:sldId id="1239" r:id="rId90"/>
    <p:sldId id="1244" r:id="rId91"/>
    <p:sldId id="1245" r:id="rId92"/>
    <p:sldId id="1246" r:id="rId93"/>
    <p:sldId id="1256" r:id="rId94"/>
    <p:sldId id="1257" r:id="rId95"/>
    <p:sldId id="1258" r:id="rId96"/>
    <p:sldId id="1259" r:id="rId97"/>
    <p:sldId id="1260" r:id="rId98"/>
    <p:sldId id="1230" r:id="rId99"/>
    <p:sldId id="1013" r:id="rId100"/>
    <p:sldId id="977" r:id="rId101"/>
    <p:sldId id="1216" r:id="rId102"/>
    <p:sldId id="1217" r:id="rId103"/>
    <p:sldId id="1207" r:id="rId104"/>
    <p:sldId id="1218" r:id="rId10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115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2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77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0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2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91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253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69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7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16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82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13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46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7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92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9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56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8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5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513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708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26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08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584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442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8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40.png"/><Relationship Id="rId5" Type="http://schemas.openxmlformats.org/officeDocument/2006/relationships/image" Target="../media/image19.png"/><Relationship Id="rId15" Type="http://schemas.openxmlformats.org/officeDocument/2006/relationships/image" Target="../media/image510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34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45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02.png"/><Relationship Id="rId5" Type="http://schemas.openxmlformats.org/officeDocument/2006/relationships/image" Target="../media/image47.png"/><Relationship Id="rId10" Type="http://schemas.openxmlformats.org/officeDocument/2006/relationships/image" Target="../media/image1121.png"/><Relationship Id="rId4" Type="http://schemas.openxmlformats.org/officeDocument/2006/relationships/image" Target="../media/image46.png"/><Relationship Id="rId9" Type="http://schemas.openxmlformats.org/officeDocument/2006/relationships/image" Target="../media/image1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90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36.png"/><Relationship Id="rId5" Type="http://schemas.openxmlformats.org/officeDocument/2006/relationships/image" Target="../media/image69.png"/><Relationship Id="rId10" Type="http://schemas.openxmlformats.org/officeDocument/2006/relationships/image" Target="../media/image135.png"/><Relationship Id="rId4" Type="http://schemas.openxmlformats.org/officeDocument/2006/relationships/image" Target="../media/image68.png"/><Relationship Id="rId9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76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quantum.ibm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qKKMXX4vbi4EB1uaErFMS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86.png"/><Relationship Id="rId7" Type="http://schemas.openxmlformats.org/officeDocument/2006/relationships/image" Target="../media/image12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3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6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4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175.png"/><Relationship Id="rId4" Type="http://schemas.openxmlformats.org/officeDocument/2006/relationships/image" Target="../media/image99.png"/><Relationship Id="rId9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5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3.png"/><Relationship Id="rId7" Type="http://schemas.openxmlformats.org/officeDocument/2006/relationships/image" Target="../media/image1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6.png"/><Relationship Id="rId7" Type="http://schemas.openxmlformats.org/officeDocument/2006/relationships/image" Target="../media/image18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191.png"/><Relationship Id="rId4" Type="http://schemas.openxmlformats.org/officeDocument/2006/relationships/image" Target="../media/image90.png"/><Relationship Id="rId9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NULL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NULL"/><Relationship Id="rId5" Type="http://schemas.openxmlformats.org/officeDocument/2006/relationships/image" Target="../media/image152.png"/><Relationship Id="rId10" Type="http://schemas.openxmlformats.org/officeDocument/2006/relationships/image" Target="NULL"/><Relationship Id="rId4" Type="http://schemas.openxmlformats.org/officeDocument/2006/relationships/image" Target="../media/image151.png"/><Relationship Id="rId9" Type="http://schemas.openxmlformats.org/officeDocument/2006/relationships/image" Target="NULL"/><Relationship Id="rId1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6.png"/><Relationship Id="rId7" Type="http://schemas.openxmlformats.org/officeDocument/2006/relationships/image" Target="NUL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10" Type="http://schemas.openxmlformats.org/officeDocument/2006/relationships/image" Target="NULL"/><Relationship Id="rId4" Type="http://schemas.openxmlformats.org/officeDocument/2006/relationships/image" Target="../media/image167.png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../media/image169.emf"/><Relationship Id="rId12" Type="http://schemas.openxmlformats.org/officeDocument/2006/relationships/image" Target="NULL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NULL"/><Relationship Id="rId5" Type="http://schemas.openxmlformats.org/officeDocument/2006/relationships/image" Target="../media/image167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70.png"/><Relationship Id="rId9" Type="http://schemas.openxmlformats.org/officeDocument/2006/relationships/image" Target="NULL"/><Relationship Id="rId1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NUL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NULL"/><Relationship Id="rId5" Type="http://schemas.openxmlformats.org/officeDocument/2006/relationships/image" Target="../media/image175.emf"/><Relationship Id="rId10" Type="http://schemas.openxmlformats.org/officeDocument/2006/relationships/image" Target="NULL"/><Relationship Id="rId4" Type="http://schemas.openxmlformats.org/officeDocument/2006/relationships/image" Target="../media/image174.png"/><Relationship Id="rId9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NUL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09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07.png"/><Relationship Id="rId5" Type="http://schemas.openxmlformats.org/officeDocument/2006/relationships/image" Target="../media/image18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87.png"/><Relationship Id="rId1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NUL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92.png"/><Relationship Id="rId4" Type="http://schemas.openxmlformats.org/officeDocument/2006/relationships/image" Target="../media/image1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emf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emf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6.emf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NUL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emf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6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1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40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i="1" dirty="0"/>
              <a:t>encode</a:t>
            </a:r>
            <a:r>
              <a:rPr lang="en-US" sz="2400" dirty="0"/>
              <a:t> extra information into a qubit's </a:t>
            </a:r>
            <a:r>
              <a:rPr lang="en-US" sz="2400" b="1" dirty="0">
                <a:solidFill>
                  <a:srgbClr val="7030A0"/>
                </a:solidFill>
              </a:rPr>
              <a:t>phase</a:t>
            </a:r>
            <a:r>
              <a:rPr lang="en-US" sz="2400" dirty="0"/>
              <a:t> because sign and imaginary values are </a:t>
            </a:r>
            <a:r>
              <a:rPr lang="en-US" sz="2400" u="sng" dirty="0"/>
              <a:t>lost</a:t>
            </a:r>
            <a:r>
              <a:rPr lang="en-US" sz="2400" dirty="0"/>
              <a:t> when we take the norm squared of an amplitude to determine its probability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E04681-E304-DA7D-6034-57413F24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4" y="3129205"/>
            <a:ext cx="7095253" cy="2813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21-01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QIS102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latin typeface="+mn-lt"/>
              </a:rPr>
              <a:t>Task 21-03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312" y="1844977"/>
                <a:ext cx="3901291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312" y="1844977"/>
                <a:ext cx="3901291" cy="4275372"/>
              </a:xfrm>
              <a:blipFill>
                <a:blip r:embed="rId3"/>
                <a:stretch>
                  <a:fillRect l="-2188" t="-1997" r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>
                <a:solidFill>
                  <a:srgbClr val="7030A0"/>
                </a:solidFill>
              </a:rPr>
              <a:t>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6735550" y="5617687"/>
            <a:ext cx="2057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CNOT</a:t>
            </a:r>
            <a:r>
              <a:rPr lang="en-US" sz="1400" dirty="0">
                <a:solidFill>
                  <a:srgbClr val="7030A0"/>
                </a:solidFill>
              </a:rPr>
              <a:t> is reversible and </a:t>
            </a:r>
            <a:r>
              <a:rPr lang="en-US" sz="1400" u="sng" dirty="0">
                <a:solidFill>
                  <a:srgbClr val="7030A0"/>
                </a:solidFill>
              </a:rPr>
              <a:t>universal</a:t>
            </a:r>
            <a:r>
              <a:rPr lang="en-US" sz="1400" dirty="0">
                <a:solidFill>
                  <a:srgbClr val="7030A0"/>
                </a:solidFill>
              </a:rPr>
              <a:t> for Quantum computing</a:t>
            </a:r>
            <a:endParaRPr lang="en-US" sz="1400" u="sng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213744" y="4769370"/>
            <a:ext cx="182964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959075" y="4769370"/>
            <a:ext cx="164421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We cannot apply a negative phase angle to a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</a:t>
                </a:r>
                <a:r>
                  <a:rPr lang="en-US" dirty="0">
                    <a:solidFill>
                      <a:srgbClr val="7030A0"/>
                    </a:solidFill>
                  </a:rPr>
                  <a:t>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923330"/>
              </a:xfrm>
              <a:prstGeom prst="rect">
                <a:avLst/>
              </a:prstGeom>
              <a:blipFill>
                <a:blip r:embed="rId4"/>
                <a:stretch>
                  <a:fillRect t="-18421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212807" y="4532351"/>
            <a:ext cx="182964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958138" y="4532351"/>
            <a:ext cx="164421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885839-3DE5-E309-C8A1-BA07FEEDB022}"/>
              </a:ext>
            </a:extLst>
          </p:cNvPr>
          <p:cNvSpPr/>
          <p:nvPr/>
        </p:nvSpPr>
        <p:spPr>
          <a:xfrm>
            <a:off x="6086007" y="4646951"/>
            <a:ext cx="247337" cy="22985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CCD8F3-4A3C-803A-16EB-D3AAA47FA16D}"/>
              </a:ext>
            </a:extLst>
          </p:cNvPr>
          <p:cNvCxnSpPr/>
          <p:nvPr/>
        </p:nvCxnSpPr>
        <p:spPr>
          <a:xfrm flipH="1" flipV="1">
            <a:off x="1214203" y="4869306"/>
            <a:ext cx="419725" cy="52715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65A6-DC58-7EA0-6732-FA815B64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2" y="1907354"/>
            <a:ext cx="3991109" cy="206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24DF4-EDFB-5591-2F22-8FB75666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269" y="1907354"/>
            <a:ext cx="3991109" cy="206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627B5-E771-F742-0543-42E307F698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5316" y="4424404"/>
            <a:ext cx="4473369" cy="20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227565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1227565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and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</a:t>
                </a:r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4301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686863"/>
            <a:ext cx="2455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The </a:t>
            </a:r>
            <a:r>
              <a:rPr lang="en-US" sz="1600" b="1" dirty="0">
                <a:solidFill>
                  <a:srgbClr val="00B050"/>
                </a:solidFill>
              </a:rPr>
              <a:t>CCNOT</a:t>
            </a:r>
            <a:r>
              <a:rPr lang="en-US" sz="1600" dirty="0">
                <a:solidFill>
                  <a:srgbClr val="00B050"/>
                </a:solidFill>
              </a:rPr>
              <a:t> is reversible and </a:t>
            </a:r>
            <a:r>
              <a:rPr lang="en-US" sz="1600" u="sng" dirty="0">
                <a:solidFill>
                  <a:srgbClr val="00B050"/>
                </a:solidFill>
              </a:rPr>
              <a:t>universal</a:t>
            </a:r>
            <a:r>
              <a:rPr lang="en-US" sz="1600" dirty="0">
                <a:solidFill>
                  <a:srgbClr val="00B050"/>
                </a:solidFill>
              </a:rPr>
              <a:t> for </a:t>
            </a:r>
            <a:r>
              <a:rPr lang="en-US" sz="1600" i="1" dirty="0">
                <a:solidFill>
                  <a:srgbClr val="00B050"/>
                </a:solidFill>
              </a:rPr>
              <a:t>both</a:t>
            </a:r>
            <a:r>
              <a:rPr lang="en-US" sz="1600" dirty="0">
                <a:solidFill>
                  <a:srgbClr val="00B050"/>
                </a:solidFill>
              </a:rPr>
              <a:t> Boolean &amp; Quantum computing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255638" y="5963828"/>
            <a:ext cx="1253247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E7D5A-64E9-725D-729B-B3708E4A4F4C}"/>
              </a:ext>
            </a:extLst>
          </p:cNvPr>
          <p:cNvSpPr/>
          <p:nvPr/>
        </p:nvSpPr>
        <p:spPr>
          <a:xfrm>
            <a:off x="6064451" y="5956618"/>
            <a:ext cx="486251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The </a:t>
            </a:r>
            <a:r>
              <a:rPr lang="en-US" sz="1600" b="1" dirty="0">
                <a:solidFill>
                  <a:srgbClr val="00B050"/>
                </a:solidFill>
              </a:rPr>
              <a:t>CSWAP</a:t>
            </a:r>
            <a:r>
              <a:rPr lang="en-US" sz="1600" dirty="0">
                <a:solidFill>
                  <a:srgbClr val="00B050"/>
                </a:solidFill>
              </a:rPr>
              <a:t> is reversible and </a:t>
            </a:r>
            <a:r>
              <a:rPr lang="en-US" sz="1600" u="sng" dirty="0">
                <a:solidFill>
                  <a:srgbClr val="00B050"/>
                </a:solidFill>
              </a:rPr>
              <a:t>universal</a:t>
            </a:r>
            <a:r>
              <a:rPr lang="en-US" sz="1600" dirty="0">
                <a:solidFill>
                  <a:srgbClr val="00B050"/>
                </a:solidFill>
              </a:rPr>
              <a:t> for Quantum computing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1994256" y="1478070"/>
            <a:ext cx="51554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</a:t>
            </a:r>
            <a:r>
              <a:rPr lang="en-US" i="1" dirty="0">
                <a:solidFill>
                  <a:srgbClr val="7030A0"/>
                </a:solidFill>
              </a:rPr>
              <a:t>or</a:t>
            </a:r>
            <a:r>
              <a:rPr lang="en-US" dirty="0">
                <a:solidFill>
                  <a:srgbClr val="7030A0"/>
                </a:solidFill>
              </a:rPr>
              <a:t>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81809-06B5-469F-37BB-D997479E1905}"/>
              </a:ext>
            </a:extLst>
          </p:cNvPr>
          <p:cNvSpPr txBox="1"/>
          <p:nvPr/>
        </p:nvSpPr>
        <p:spPr>
          <a:xfrm>
            <a:off x="2975545" y="5722682"/>
            <a:ext cx="1678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unitary matrix for a </a:t>
            </a:r>
            <a:r>
              <a:rPr lang="en-US" sz="1400" b="1" dirty="0">
                <a:solidFill>
                  <a:srgbClr val="7030A0"/>
                </a:solidFill>
              </a:rPr>
              <a:t>SWAP</a:t>
            </a:r>
            <a:r>
              <a:rPr lang="en-US" sz="1400" dirty="0">
                <a:solidFill>
                  <a:srgbClr val="7030A0"/>
                </a:solidFill>
              </a:rPr>
              <a:t> gate </a:t>
            </a:r>
          </a:p>
        </p:txBody>
      </p:sp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Unitary Matrices </a:t>
            </a:r>
            <a:r>
              <a:rPr lang="en-US" sz="2400" dirty="0"/>
              <a:t>and how they enable </a:t>
            </a:r>
            <a:r>
              <a:rPr lang="en-US" sz="2400" i="1" dirty="0"/>
              <a:t>reversible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main </a:t>
            </a:r>
            <a:r>
              <a:rPr lang="en-US" sz="2400" b="1" dirty="0"/>
              <a:t>Quantum Gates </a:t>
            </a:r>
            <a:r>
              <a:rPr lang="en-US" sz="2400" dirty="0"/>
              <a:t>(X, Y, Z, H) and their affect on a qubit’s state vector and location on the Bloch Sphere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the </a:t>
            </a:r>
            <a:r>
              <a:rPr lang="en-US" sz="2400" b="1" dirty="0"/>
              <a:t>controlled gates </a:t>
            </a:r>
            <a:r>
              <a:rPr lang="en-US" sz="2400" dirty="0"/>
              <a:t>(CNOT, CCNOT, and CSWAP) and the significance if their control line is in superposition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Correlate </a:t>
            </a:r>
            <a:r>
              <a:rPr lang="en-US" sz="2400" b="1" dirty="0">
                <a:solidFill>
                  <a:srgbClr val="7030A0"/>
                </a:solidFill>
              </a:rPr>
              <a:t>State Vector Notation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rgbClr val="7030A0"/>
                </a:solidFill>
              </a:rPr>
              <a:t>Ket Notation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Determine if equivalent states have equal amplitudes or equal probabilities by considering the action of the </a:t>
            </a:r>
            <a:r>
              <a:rPr lang="en-US" sz="2400" b="1" dirty="0">
                <a:solidFill>
                  <a:srgbClr val="FF0000"/>
                </a:solidFill>
              </a:rPr>
              <a:t>Square Root of NOT </a:t>
            </a:r>
            <a:r>
              <a:rPr lang="en-US" sz="2400" dirty="0"/>
              <a:t>operator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4945625" y="5292545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these two are </a:t>
            </a:r>
            <a:r>
              <a:rPr lang="en-US" b="1" u="sng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the same </a:t>
            </a:r>
            <a:r>
              <a:rPr lang="en-US" i="1" dirty="0">
                <a:solidFill>
                  <a:srgbClr val="7030A0"/>
                </a:solidFill>
              </a:rPr>
              <a:t>states,</a:t>
            </a:r>
            <a:r>
              <a:rPr lang="en-US" dirty="0">
                <a:solidFill>
                  <a:srgbClr val="7030A0"/>
                </a:solidFill>
              </a:rPr>
              <a:t> yet they have the same </a:t>
            </a:r>
            <a:r>
              <a:rPr lang="en-US" b="1" dirty="0">
                <a:solidFill>
                  <a:srgbClr val="7030A0"/>
                </a:solidFill>
              </a:rPr>
              <a:t>expectation</a:t>
            </a:r>
            <a:r>
              <a:rPr lang="en-US" dirty="0">
                <a:solidFill>
                  <a:srgbClr val="7030A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AED349-D381-6828-0CF9-E3B6A3BE2DF4}"/>
              </a:ext>
            </a:extLst>
          </p:cNvPr>
          <p:cNvCxnSpPr/>
          <p:nvPr/>
        </p:nvCxnSpPr>
        <p:spPr>
          <a:xfrm flipH="1" flipV="1">
            <a:off x="5742346" y="4939259"/>
            <a:ext cx="201254" cy="30052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5A4284-D165-D012-AD91-BC03148DA6E8}"/>
              </a:ext>
            </a:extLst>
          </p:cNvPr>
          <p:cNvCxnSpPr>
            <a:cxnSpLocks/>
          </p:cNvCxnSpPr>
          <p:nvPr/>
        </p:nvCxnSpPr>
        <p:spPr>
          <a:xfrm flipV="1">
            <a:off x="6524077" y="4939259"/>
            <a:ext cx="201254" cy="30052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79CA65-70B5-6297-95CF-DCB9623EAB9F}"/>
              </a:ext>
            </a:extLst>
          </p:cNvPr>
          <p:cNvSpPr txBox="1"/>
          <p:nvPr/>
        </p:nvSpPr>
        <p:spPr>
          <a:xfrm>
            <a:off x="628650" y="1715491"/>
            <a:ext cx="974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State Vector Notation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1755-7AAD-C10A-BAB1-3A67F5805566}"/>
              </a:ext>
            </a:extLst>
          </p:cNvPr>
          <p:cNvSpPr txBox="1"/>
          <p:nvPr/>
        </p:nvSpPr>
        <p:spPr>
          <a:xfrm>
            <a:off x="3296388" y="2353074"/>
            <a:ext cx="1267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Ket Notation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1D4367-52A9-5CF9-A9A8-6CF28FDBE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843" y="3994720"/>
            <a:ext cx="1180317" cy="1231899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1E3B44-6C0F-2E57-E85B-7D50E471C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43" y="2401054"/>
            <a:ext cx="1180317" cy="12318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E3178-C324-63EE-07DC-C5038A175579}"/>
                  </a:ext>
                </a:extLst>
              </p:cNvPr>
              <p:cNvSpPr txBox="1"/>
              <p:nvPr/>
            </p:nvSpPr>
            <p:spPr>
              <a:xfrm>
                <a:off x="162034" y="2543769"/>
                <a:ext cx="1782899" cy="1116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𝑁𝑂𝑇</m:t>
                        </m:r>
                      </m:e>
                    </m:rad>
                  </m:oMath>
                </a14:m>
                <a:r>
                  <a:rPr lang="en-US" sz="1200" dirty="0">
                    <a:solidFill>
                      <a:srgbClr val="00B050"/>
                    </a:solidFill>
                  </a:rPr>
                  <a:t> is Unitary</a:t>
                </a:r>
                <a:endParaRPr lang="en-US" sz="1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𝑁𝑂𝑇</m:t>
                              </m:r>
                            </m:e>
                          </m:rad>
                        </m:e>
                      </m:d>
                      <m:r>
                        <a:rPr lang="en-US" sz="12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𝑁𝑂𝑇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200" b="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12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E3178-C324-63EE-07DC-C5038A17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34" y="2543769"/>
                <a:ext cx="1782899" cy="1116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3B4AE267-F306-514D-1F2E-BB6B388C448C}"/>
              </a:ext>
            </a:extLst>
          </p:cNvPr>
          <p:cNvSpPr/>
          <p:nvPr/>
        </p:nvSpPr>
        <p:spPr>
          <a:xfrm>
            <a:off x="6219648" y="1246317"/>
            <a:ext cx="2074245" cy="36512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3" grpId="0"/>
      <p:bldP spid="21" grpId="0"/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77578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424528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46969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72" y="4973869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382091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716156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1031864" y="1798963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8" y="2020032"/>
            <a:ext cx="187177" cy="2528393"/>
          </a:xfrm>
          <a:prstGeom prst="bentConnector3">
            <a:avLst>
              <a:gd name="adj1" fmla="val 2221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842415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605973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5111675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651DC9-6AED-1932-8D0E-0AFBB0BBA7C7}"/>
              </a:ext>
            </a:extLst>
          </p:cNvPr>
          <p:cNvCxnSpPr>
            <a:cxnSpLocks/>
            <a:stCxn id="26" idx="0"/>
            <a:endCxn id="24" idx="1"/>
          </p:cNvCxnSpPr>
          <p:nvPr/>
        </p:nvCxnSpPr>
        <p:spPr>
          <a:xfrm rot="5400000" flipH="1" flipV="1">
            <a:off x="1982271" y="641661"/>
            <a:ext cx="357556" cy="2071386"/>
          </a:xfrm>
          <a:prstGeom prst="bentConnector2">
            <a:avLst/>
          </a:prstGeom>
          <a:ln w="1905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AFDC51-EC89-332D-5FB2-624A4A89D3A2}"/>
              </a:ext>
            </a:extLst>
          </p:cNvPr>
          <p:cNvSpPr/>
          <p:nvPr/>
        </p:nvSpPr>
        <p:spPr>
          <a:xfrm>
            <a:off x="3196742" y="1406234"/>
            <a:ext cx="166661" cy="184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929C11-1201-9A5A-EFF3-698FF8553F0D}"/>
              </a:ext>
            </a:extLst>
          </p:cNvPr>
          <p:cNvSpPr/>
          <p:nvPr/>
        </p:nvSpPr>
        <p:spPr>
          <a:xfrm>
            <a:off x="1042025" y="1856132"/>
            <a:ext cx="166661" cy="184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E5C405-723C-E979-DD7C-87F758B3041A}"/>
              </a:ext>
            </a:extLst>
          </p:cNvPr>
          <p:cNvSpPr txBox="1"/>
          <p:nvPr/>
        </p:nvSpPr>
        <p:spPr>
          <a:xfrm>
            <a:off x="667809" y="2304392"/>
            <a:ext cx="221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Quantum </a:t>
            </a:r>
            <a:r>
              <a:rPr lang="en-US" b="1" dirty="0">
                <a:solidFill>
                  <a:srgbClr val="0070C0"/>
                </a:solidFill>
              </a:rPr>
              <a:t>Register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33EA0D-D5F6-4EB2-0D27-DDB695186687}"/>
              </a:ext>
            </a:extLst>
          </p:cNvPr>
          <p:cNvSpPr txBox="1"/>
          <p:nvPr/>
        </p:nvSpPr>
        <p:spPr>
          <a:xfrm>
            <a:off x="3058620" y="3026288"/>
            <a:ext cx="4276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classical computer would have to store </a:t>
            </a:r>
            <a:r>
              <a:rPr lang="en-US" sz="1400" b="1" dirty="0">
                <a:solidFill>
                  <a:srgbClr val="00B050"/>
                </a:solidFill>
              </a:rPr>
              <a:t>256</a:t>
            </a:r>
            <a:r>
              <a:rPr lang="en-US" sz="1400" dirty="0">
                <a:solidFill>
                  <a:srgbClr val="00B050"/>
                </a:solidFill>
              </a:rPr>
              <a:t> potentially complex numbers to fully simulate a </a:t>
            </a:r>
            <a:r>
              <a:rPr lang="en-US" sz="1400" i="1" dirty="0">
                <a:solidFill>
                  <a:srgbClr val="00B050"/>
                </a:solidFill>
              </a:rPr>
              <a:t>single</a:t>
            </a:r>
            <a:r>
              <a:rPr lang="en-US" sz="1400" dirty="0">
                <a:solidFill>
                  <a:srgbClr val="00B050"/>
                </a:solidFill>
              </a:rPr>
              <a:t> qubyte!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64F2A-2E7D-2247-E700-7B316841A239}"/>
                  </a:ext>
                </a:extLst>
              </p:cNvPr>
              <p:cNvSpPr txBox="1"/>
              <p:nvPr/>
            </p:nvSpPr>
            <p:spPr>
              <a:xfrm>
                <a:off x="7233290" y="5431060"/>
                <a:ext cx="94384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64F2A-2E7D-2247-E700-7B316841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5431060"/>
                <a:ext cx="943848" cy="246221"/>
              </a:xfrm>
              <a:prstGeom prst="rect">
                <a:avLst/>
              </a:prstGeom>
              <a:blipFill>
                <a:blip r:embed="rId9"/>
                <a:stretch>
                  <a:fillRect l="-5195" r="-1948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0F4924-4D80-B60C-17CD-0898914372BF}"/>
                  </a:ext>
                </a:extLst>
              </p:cNvPr>
              <p:cNvSpPr txBox="1"/>
              <p:nvPr/>
            </p:nvSpPr>
            <p:spPr>
              <a:xfrm>
                <a:off x="7233290" y="5748020"/>
                <a:ext cx="904222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0F4924-4D80-B60C-17CD-08989143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5748020"/>
                <a:ext cx="904222" cy="252633"/>
              </a:xfrm>
              <a:prstGeom prst="rect">
                <a:avLst/>
              </a:prstGeom>
              <a:blipFill>
                <a:blip r:embed="rId10"/>
                <a:stretch>
                  <a:fillRect l="-5405" t="-2439" r="-4054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F22DC-3639-7CA6-CB03-5DE8E2155AAA}"/>
                  </a:ext>
                </a:extLst>
              </p:cNvPr>
              <p:cNvSpPr txBox="1"/>
              <p:nvPr/>
            </p:nvSpPr>
            <p:spPr>
              <a:xfrm>
                <a:off x="7233290" y="6071392"/>
                <a:ext cx="10073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AF22DC-3639-7CA6-CB03-5DE8E215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290" y="6071392"/>
                <a:ext cx="1007391" cy="246221"/>
              </a:xfrm>
              <a:prstGeom prst="rect">
                <a:avLst/>
              </a:prstGeom>
              <a:blipFill>
                <a:blip r:embed="rId11"/>
                <a:stretch>
                  <a:fillRect l="-424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</a:t>
            </a:r>
            <a:r>
              <a:rPr lang="en-US" b="1" dirty="0">
                <a:solidFill>
                  <a:srgbClr val="7030A0"/>
                </a:solidFill>
              </a:rPr>
              <a:t>same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how to represent </a:t>
            </a:r>
            <a:r>
              <a:rPr lang="en-US" sz="2400" b="1" dirty="0">
                <a:solidFill>
                  <a:srgbClr val="0070C0"/>
                </a:solidFill>
              </a:rPr>
              <a:t>multiple qubits </a:t>
            </a:r>
            <a:r>
              <a:rPr lang="en-US" sz="2400" dirty="0"/>
              <a:t>and why we cannot simulate large quantum registers on classical computers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a series of </a:t>
            </a:r>
            <a:r>
              <a:rPr lang="en-US" sz="2400" b="1" dirty="0">
                <a:solidFill>
                  <a:srgbClr val="00B050"/>
                </a:solidFill>
              </a:rPr>
              <a:t>quantum gate identities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limitations implied by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IBM Qiskit SDK </a:t>
            </a:r>
            <a:r>
              <a:rPr lang="en-US" sz="2400" dirty="0"/>
              <a:t>to create qubits, invoke quantum gates, build quantum circuits, and </a:t>
            </a:r>
            <a:r>
              <a:rPr lang="en-US" sz="2400" b="1" dirty="0"/>
              <a:t>how to measure the values of the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techniques to </a:t>
            </a:r>
            <a:r>
              <a:rPr lang="en-US" sz="2400" i="1" dirty="0"/>
              <a:t>encode information</a:t>
            </a:r>
            <a:r>
              <a:rPr lang="en-US" sz="2400" dirty="0"/>
              <a:t> into </a:t>
            </a:r>
            <a:r>
              <a:rPr lang="en-US" sz="2400" u="sng" dirty="0"/>
              <a:t>the phase of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0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#28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2721573" y="1334729"/>
            <a:ext cx="370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https://learning.quantum.ibm.com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6288A-C512-2826-6C90-AE640F30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64" y="1831225"/>
            <a:ext cx="7192871" cy="43502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295092" y="1352461"/>
            <a:ext cx="655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YouTube: Understanding Quantum Information &amp; Computation</a:t>
            </a:r>
            <a:r>
              <a:rPr lang="en-US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F9725-974E-17E6-11CF-F4721A1B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46" y="1905213"/>
            <a:ext cx="5468507" cy="47590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2E3138-3E71-2E30-8759-69C43F7E9F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3" y="1360404"/>
            <a:ext cx="7227673" cy="5178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1 &amp; 2 – qiskit_packages.ipynb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B9C50-E822-5476-4E9D-7835DCFECB63}"/>
              </a:ext>
            </a:extLst>
          </p:cNvPr>
          <p:cNvGrpSpPr/>
          <p:nvPr/>
        </p:nvGrpSpPr>
        <p:grpSpPr>
          <a:xfrm>
            <a:off x="2422341" y="2196667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64BC278-A2F6-681A-A472-C94F98698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A5CE08-A1FD-30DD-C84B-167475636D6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C214B5-8AFD-6DB5-8F4B-C082B924762F}"/>
              </a:ext>
            </a:extLst>
          </p:cNvPr>
          <p:cNvGrpSpPr/>
          <p:nvPr/>
        </p:nvGrpSpPr>
        <p:grpSpPr>
          <a:xfrm>
            <a:off x="5327836" y="256599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B6F15D-98BE-7874-6D38-1D3F49B539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DA97A7-E802-F2ED-7110-5209214B7E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52655D-4F7C-3771-CEF0-1132957D2FF9}"/>
              </a:ext>
            </a:extLst>
          </p:cNvPr>
          <p:cNvSpPr/>
          <p:nvPr/>
        </p:nvSpPr>
        <p:spPr>
          <a:xfrm>
            <a:off x="3595688" y="2650331"/>
            <a:ext cx="1444848" cy="20622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D67AA1-48F8-56C6-92FA-FF7F6B2A341B}"/>
              </a:ext>
            </a:extLst>
          </p:cNvPr>
          <p:cNvGrpSpPr/>
          <p:nvPr/>
        </p:nvGrpSpPr>
        <p:grpSpPr>
          <a:xfrm>
            <a:off x="3178556" y="302188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81474B-2B7E-2464-7E97-4371436B04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B965EA-9A74-DC5F-9C25-88C7D0C22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3C594A-28A9-F72B-9E95-5DB9EE7A59A6}"/>
              </a:ext>
            </a:extLst>
          </p:cNvPr>
          <p:cNvSpPr/>
          <p:nvPr/>
        </p:nvSpPr>
        <p:spPr>
          <a:xfrm>
            <a:off x="1028699" y="3113943"/>
            <a:ext cx="2086815" cy="20622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5B6136-B4DD-EB81-4B4F-26F03EC82858}"/>
              </a:ext>
            </a:extLst>
          </p:cNvPr>
          <p:cNvGrpSpPr/>
          <p:nvPr/>
        </p:nvGrpSpPr>
        <p:grpSpPr>
          <a:xfrm>
            <a:off x="4855703" y="4015209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68BA40-9519-EE67-4B62-BF909537F2B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5C6590-6D94-853E-ABDC-285775C98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05ABF7-0FFF-ABA7-9147-57DAD48D0C77}"/>
              </a:ext>
            </a:extLst>
          </p:cNvPr>
          <p:cNvGrpSpPr/>
          <p:nvPr/>
        </p:nvGrpSpPr>
        <p:grpSpPr>
          <a:xfrm>
            <a:off x="8090471" y="4576552"/>
            <a:ext cx="808336" cy="369332"/>
            <a:chOff x="3647644" y="5356391"/>
            <a:chExt cx="808336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A08D44-0CD2-F15C-8E5A-6C66901F6F99}"/>
                </a:ext>
              </a:extLst>
            </p:cNvPr>
            <p:cNvSpPr txBox="1"/>
            <p:nvPr/>
          </p:nvSpPr>
          <p:spPr>
            <a:xfrm>
              <a:off x="4072522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8C8AEC-7B57-A446-05CB-0CEDBA05B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248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DE2C633-8A3A-C93A-2F51-5F772D19FD2E}"/>
              </a:ext>
            </a:extLst>
          </p:cNvPr>
          <p:cNvSpPr/>
          <p:nvPr/>
        </p:nvSpPr>
        <p:spPr>
          <a:xfrm>
            <a:off x="5202441" y="4658106"/>
            <a:ext cx="1202027" cy="20622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28D1A0-0C0D-F8C6-7A46-5801C107CD22}"/>
              </a:ext>
            </a:extLst>
          </p:cNvPr>
          <p:cNvGrpSpPr/>
          <p:nvPr/>
        </p:nvGrpSpPr>
        <p:grpSpPr>
          <a:xfrm>
            <a:off x="3542546" y="4973085"/>
            <a:ext cx="1076632" cy="369332"/>
            <a:chOff x="2157212" y="5373058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842CBE-7673-E1DF-177F-B5AE65BC0857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CCC2EEA-051B-94D0-3981-FE1C30E42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F56C26A-18E6-3203-E656-ACE01EB76540}"/>
              </a:ext>
            </a:extLst>
          </p:cNvPr>
          <p:cNvSpPr/>
          <p:nvPr/>
        </p:nvSpPr>
        <p:spPr>
          <a:xfrm>
            <a:off x="5801828" y="5235511"/>
            <a:ext cx="1042869" cy="20622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21FB84-3277-0567-D45F-3AD89EB35D48}"/>
              </a:ext>
            </a:extLst>
          </p:cNvPr>
          <p:cNvGrpSpPr/>
          <p:nvPr/>
        </p:nvGrpSpPr>
        <p:grpSpPr>
          <a:xfrm>
            <a:off x="7021396" y="5135080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C1CFD8-233E-5E55-3F91-A16534CF9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2285199-405A-C0F9-5CF6-370F06BA5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BA1A01-2E1E-4632-7159-14856707AD7B}"/>
              </a:ext>
            </a:extLst>
          </p:cNvPr>
          <p:cNvGrpSpPr/>
          <p:nvPr/>
        </p:nvGrpSpPr>
        <p:grpSpPr>
          <a:xfrm>
            <a:off x="5275880" y="589697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A9CA17-625F-7FC1-A994-191D9B22AE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9031311-BB7A-59EF-D0F8-9802C9510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C8A3DC6-FBC3-63BA-F0A4-D19675423CBF}"/>
              </a:ext>
            </a:extLst>
          </p:cNvPr>
          <p:cNvSpPr/>
          <p:nvPr/>
        </p:nvSpPr>
        <p:spPr>
          <a:xfrm>
            <a:off x="1760850" y="5693270"/>
            <a:ext cx="1624698" cy="79960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8" grpId="0" animBg="1"/>
      <p:bldP spid="32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Because the amplitudes of a qubit can be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negative complex numbers</a:t>
                </a:r>
                <a:r>
                  <a:rPr lang="en-US" sz="2400" dirty="0"/>
                  <a:t>, we can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encode</a:t>
                </a:r>
                <a:r>
                  <a:rPr lang="en-US" sz="2400" dirty="0"/>
                  <a:t> information in the qubit's </a:t>
                </a:r>
                <a:r>
                  <a:rPr lang="en-US" sz="2400" b="1" dirty="0"/>
                  <a:t>phase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lose</a:t>
                </a:r>
                <a:r>
                  <a:rPr lang="en-US" sz="2400" dirty="0"/>
                  <a:t> this phase information when we </a:t>
                </a:r>
                <a:r>
                  <a:rPr lang="en-US" sz="2400" u="sng" dirty="0"/>
                  <a:t>measure</a:t>
                </a:r>
                <a:r>
                  <a:rPr lang="en-US" sz="2400" dirty="0"/>
                  <a:t> a qubit because probabilities must be exclusively positive 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while a quantum state </a:t>
                </a:r>
                <a:r>
                  <a:rPr lang="en-US" sz="2400" i="1" dirty="0"/>
                  <a:t>evolves</a:t>
                </a:r>
                <a:r>
                  <a:rPr lang="en-US" sz="2400" dirty="0"/>
                  <a:t>, coaxed on by a quantum circuit/algorithm, we can leverage these negative complex phases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induce destructive interference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phase of one qubit can be used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influence</a:t>
                </a:r>
                <a:r>
                  <a:rPr lang="en-US" sz="2400" dirty="0"/>
                  <a:t> the phase of other qubits in the circuit – this called “phase kickback”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</a:t>
            </a:r>
            <a:r>
              <a:rPr lang="en-US" sz="2400" b="1" dirty="0"/>
              <a:t>norm</a:t>
            </a:r>
            <a:r>
              <a:rPr lang="en-US" sz="2400" dirty="0"/>
              <a:t> (absolute value) </a:t>
            </a:r>
            <a:r>
              <a:rPr lang="en-US" sz="2400" u="sng" dirty="0"/>
              <a:t>squared</a:t>
            </a:r>
            <a:r>
              <a:rPr lang="en-US" sz="2400" dirty="0"/>
              <a:t> of the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when designing quantum algorithms is to deftly leverage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each pure state can be encoded as a </a:t>
            </a:r>
            <a:r>
              <a:rPr lang="en-US" sz="2400" b="1" dirty="0">
                <a:solidFill>
                  <a:srgbClr val="00B050"/>
                </a:solidFill>
              </a:rPr>
              <a:t>complex amplitude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37C454-3968-D250-3BD5-20F8E1DABF2D}"/>
              </a:ext>
            </a:extLst>
          </p:cNvPr>
          <p:cNvSpPr txBox="1"/>
          <p:nvPr/>
        </p:nvSpPr>
        <p:spPr>
          <a:xfrm>
            <a:off x="3287306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69BD5-CBBE-AB6A-9EC0-1B0DB603517B}"/>
              </a:ext>
            </a:extLst>
          </p:cNvPr>
          <p:cNvSpPr txBox="1"/>
          <p:nvPr/>
        </p:nvSpPr>
        <p:spPr>
          <a:xfrm>
            <a:off x="4863173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D22D1-1FD6-5333-10E4-208FA387F0AA}"/>
              </a:ext>
            </a:extLst>
          </p:cNvPr>
          <p:cNvSpPr txBox="1"/>
          <p:nvPr/>
        </p:nvSpPr>
        <p:spPr>
          <a:xfrm>
            <a:off x="6331527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C7AB6-CC8E-DBAA-6806-3DF5F53E80B0}"/>
              </a:ext>
            </a:extLst>
          </p:cNvPr>
          <p:cNvSpPr txBox="1"/>
          <p:nvPr/>
        </p:nvSpPr>
        <p:spPr>
          <a:xfrm>
            <a:off x="3287306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DD27-38FF-4E15-B1C0-2F67A90EFF66}"/>
              </a:ext>
            </a:extLst>
          </p:cNvPr>
          <p:cNvSpPr txBox="1"/>
          <p:nvPr/>
        </p:nvSpPr>
        <p:spPr>
          <a:xfrm>
            <a:off x="4863173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1201A-F260-FD45-1984-E33566A2D4F4}"/>
              </a:ext>
            </a:extLst>
          </p:cNvPr>
          <p:cNvSpPr txBox="1"/>
          <p:nvPr/>
        </p:nvSpPr>
        <p:spPr>
          <a:xfrm>
            <a:off x="6331527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#7</a:t>
            </a:r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Cell 1 – 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20DAC-572A-E771-B05E-C984E6246A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69609"/>
            <a:ext cx="5428571" cy="44857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89E19F-E169-7C1E-0377-75F556C32443}"/>
              </a:ext>
            </a:extLst>
          </p:cNvPr>
          <p:cNvGrpSpPr/>
          <p:nvPr/>
        </p:nvGrpSpPr>
        <p:grpSpPr>
          <a:xfrm>
            <a:off x="6835644" y="317152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5E038C4-EACB-3858-925C-CF4C7B0D26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EE7AA-5881-7B43-F916-0826EDFA3E3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458E88-549D-37F6-983B-10704464CEB7}"/>
              </a:ext>
            </a:extLst>
          </p:cNvPr>
          <p:cNvGrpSpPr/>
          <p:nvPr/>
        </p:nvGrpSpPr>
        <p:grpSpPr>
          <a:xfrm>
            <a:off x="4107551" y="437174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5FC51B-4ADD-925D-1716-A745BA979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DB8CF3-A92F-3A54-C15F-3164E97DAF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A05DF15-5A66-8CA5-D0F7-52ED8EB4B682}"/>
              </a:ext>
            </a:extLst>
          </p:cNvPr>
          <p:cNvGrpSpPr/>
          <p:nvPr/>
        </p:nvGrpSpPr>
        <p:grpSpPr>
          <a:xfrm>
            <a:off x="2645828" y="4601264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24503C-7A48-F68B-2D6E-1A81355D1F1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97613A-930B-8765-2C10-B306A5D54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BE88D1-B9F0-510E-BD31-66E962DB6461}"/>
              </a:ext>
            </a:extLst>
          </p:cNvPr>
          <p:cNvGrpSpPr/>
          <p:nvPr/>
        </p:nvGrpSpPr>
        <p:grpSpPr>
          <a:xfrm>
            <a:off x="5014682" y="483417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5425DA-BBD2-0440-F1D8-454E7A4DD3E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EBDCC5-CA67-B587-1943-6BB915ABA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9A6920-5AC1-82FD-35FD-F5EE70D8C386}"/>
              </a:ext>
            </a:extLst>
          </p:cNvPr>
          <p:cNvGrpSpPr/>
          <p:nvPr/>
        </p:nvGrpSpPr>
        <p:grpSpPr>
          <a:xfrm>
            <a:off x="2645828" y="5071738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B1B129-FB1B-634E-BC01-DE980AD9AA6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C365E16-4E4E-B17C-D9E3-2D0633C36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CA75C70-A4DD-553B-950D-170C6F5F5F72}"/>
              </a:ext>
            </a:extLst>
          </p:cNvPr>
          <p:cNvGrpSpPr/>
          <p:nvPr/>
        </p:nvGrpSpPr>
        <p:grpSpPr>
          <a:xfrm>
            <a:off x="5008536" y="5296665"/>
            <a:ext cx="1076632" cy="369332"/>
            <a:chOff x="2157212" y="5373058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B6DF14-4029-449C-C2BF-05392A89854E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C166D5C-DB7B-217E-9BCB-E3CDACF925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5BDEFB0-650E-8836-3D51-51F054DAE8BB}"/>
              </a:ext>
            </a:extLst>
          </p:cNvPr>
          <p:cNvGrpSpPr/>
          <p:nvPr/>
        </p:nvGrpSpPr>
        <p:grpSpPr>
          <a:xfrm>
            <a:off x="2645828" y="549644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A0BE2F-C1C6-4D9A-0831-DABDBCE480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1381224-48E2-1A14-170F-C038CDEE7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242496-CC0B-386C-DE32-5CBCE93EAD6B}"/>
              </a:ext>
            </a:extLst>
          </p:cNvPr>
          <p:cNvGrpSpPr/>
          <p:nvPr/>
        </p:nvGrpSpPr>
        <p:grpSpPr>
          <a:xfrm>
            <a:off x="5008536" y="5725030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016D85B-A798-E7A8-C09D-A26E5BDF9C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EA3C2D3-6B00-291C-C4CD-3C6237809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0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86AC94-16DD-93DD-5EB3-6DE26C0BA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34" y="1388112"/>
            <a:ext cx="5733333" cy="51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– 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E962FA-4C89-BA0E-6CDC-29638C18ACFE}"/>
              </a:ext>
            </a:extLst>
          </p:cNvPr>
          <p:cNvGrpSpPr/>
          <p:nvPr/>
        </p:nvGrpSpPr>
        <p:grpSpPr>
          <a:xfrm>
            <a:off x="5702088" y="159966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ABC615-4A14-6B83-2D73-69946DC71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584DC5-0F7F-3F5E-7B34-5D63E700C8F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D6D25-EEB6-9A4F-A182-AE35DA200084}"/>
              </a:ext>
            </a:extLst>
          </p:cNvPr>
          <p:cNvGrpSpPr/>
          <p:nvPr/>
        </p:nvGrpSpPr>
        <p:grpSpPr>
          <a:xfrm>
            <a:off x="4115109" y="228332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8E6BCF-70F5-0294-7417-9A3CA2343A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E2B979-E4C8-B84F-5E8E-E6E1868BBAE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FA79A-2749-B2F6-0F1F-3C5F4F09A7A6}"/>
              </a:ext>
            </a:extLst>
          </p:cNvPr>
          <p:cNvGrpSpPr/>
          <p:nvPr/>
        </p:nvGrpSpPr>
        <p:grpSpPr>
          <a:xfrm>
            <a:off x="5428112" y="250950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A54D23-3C70-8BD6-81C5-5AB4C07A835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45AAF0-025B-CBBB-B30C-9456D84CF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7C975-071C-7010-EF03-A1391F551AFA}"/>
              </a:ext>
            </a:extLst>
          </p:cNvPr>
          <p:cNvGrpSpPr/>
          <p:nvPr/>
        </p:nvGrpSpPr>
        <p:grpSpPr>
          <a:xfrm>
            <a:off x="5995761" y="276218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A02078-D29F-FA69-F0C5-E22710E153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9014287-0EEA-3EBD-F974-F94906887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AD8D2F-78DE-5596-A0F1-D9ADD5AB0447}"/>
              </a:ext>
            </a:extLst>
          </p:cNvPr>
          <p:cNvGrpSpPr/>
          <p:nvPr/>
        </p:nvGrpSpPr>
        <p:grpSpPr>
          <a:xfrm>
            <a:off x="4572000" y="361139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1D1BB2-BCA2-159F-96A4-30EE77CE0A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3B9D70-38EC-207C-4BB6-46A84D936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AE03B3-750D-7AB1-EA7D-A22E936A5B3C}"/>
              </a:ext>
            </a:extLst>
          </p:cNvPr>
          <p:cNvGrpSpPr/>
          <p:nvPr/>
        </p:nvGrpSpPr>
        <p:grpSpPr>
          <a:xfrm>
            <a:off x="5233177" y="4803889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95D5BA-C929-5DDC-F42A-039C1F8C7B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54CC26D-5E5E-630E-69BB-C62B3704E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A7479D-E33C-EEE0-DA32-AFB614EFBCFD}"/>
              </a:ext>
            </a:extLst>
          </p:cNvPr>
          <p:cNvGrpSpPr/>
          <p:nvPr/>
        </p:nvGrpSpPr>
        <p:grpSpPr>
          <a:xfrm>
            <a:off x="7312463" y="525408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EB20D8-610F-F869-9873-F3FFCA1DEF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400B0FA-E967-7002-F1E9-3CBA033CB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F2241A-0A04-1D91-E495-7F43FA843929}"/>
              </a:ext>
            </a:extLst>
          </p:cNvPr>
          <p:cNvGrpSpPr/>
          <p:nvPr/>
        </p:nvGrpSpPr>
        <p:grpSpPr>
          <a:xfrm>
            <a:off x="5233177" y="548921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27365D-5F71-F05B-131F-E995AA8C6DD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E6F8797-D648-AE4C-9EF5-1695ADBC6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B15A63-7F6E-A699-E897-745ABE606C61}"/>
              </a:ext>
            </a:extLst>
          </p:cNvPr>
          <p:cNvGrpSpPr/>
          <p:nvPr/>
        </p:nvGrpSpPr>
        <p:grpSpPr>
          <a:xfrm>
            <a:off x="7312463" y="4581937"/>
            <a:ext cx="1076632" cy="369332"/>
            <a:chOff x="2157212" y="5373058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D78CE93-5305-D120-F6D7-0F31B256D03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2014ED-78C9-EE3E-3C72-46A05A1E2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5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F1D81A6-4DD4-AF0A-30AE-4DEB8230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23" y="812123"/>
            <a:ext cx="3238095" cy="212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4710245-C806-A69D-3964-0E9ED322F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653" y="1701642"/>
            <a:ext cx="4145177" cy="804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1137BA-D2ED-3136-58A9-A540B3E815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2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60D619-8BF5-93C4-CE6C-223BD32723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604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C05E4-162E-A1CB-C211-71410896CCF3}"/>
              </a:ext>
            </a:extLst>
          </p:cNvPr>
          <p:cNvGrpSpPr/>
          <p:nvPr/>
        </p:nvGrpSpPr>
        <p:grpSpPr>
          <a:xfrm>
            <a:off x="2979146" y="800060"/>
            <a:ext cx="1076632" cy="369332"/>
            <a:chOff x="4968362" y="2079211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0CC3C68-1DFA-4E64-E0F4-5743E45C6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7875D6-D8AF-8C8F-BC7D-B5E7B53B82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F55F-DDDA-F4C9-677E-C0AF1F8448AE}"/>
              </a:ext>
            </a:extLst>
          </p:cNvPr>
          <p:cNvGrpSpPr/>
          <p:nvPr/>
        </p:nvGrpSpPr>
        <p:grpSpPr>
          <a:xfrm>
            <a:off x="2573193" y="1249435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A06B29-ACC1-1E47-ED28-F48FF261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C1DB27-A442-EEEB-BD7E-D668FB697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7BCD1-D9BE-69A2-5A74-3656461B4BCF}"/>
              </a:ext>
            </a:extLst>
          </p:cNvPr>
          <p:cNvGrpSpPr/>
          <p:nvPr/>
        </p:nvGrpSpPr>
        <p:grpSpPr>
          <a:xfrm>
            <a:off x="1150967" y="1487700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708F2E-CB43-211A-BA7E-873FB1C46D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521C5E-B54B-2545-CC81-D0E9B00FC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2B0F9-7DB2-AE0E-4B9E-26F2CDBD1C10}"/>
              </a:ext>
            </a:extLst>
          </p:cNvPr>
          <p:cNvGrpSpPr/>
          <p:nvPr/>
        </p:nvGrpSpPr>
        <p:grpSpPr>
          <a:xfrm>
            <a:off x="3495861" y="1706082"/>
            <a:ext cx="1064340" cy="369332"/>
            <a:chOff x="3647644" y="5421073"/>
            <a:chExt cx="1064340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9B2F0D-AF52-1E0C-7DE1-F619BC843F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2FB239A-9766-47B5-4CCB-6B3712EA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0459E4-6902-48B4-DA3C-010E6F0C1282}"/>
              </a:ext>
            </a:extLst>
          </p:cNvPr>
          <p:cNvGrpSpPr/>
          <p:nvPr/>
        </p:nvGrpSpPr>
        <p:grpSpPr>
          <a:xfrm>
            <a:off x="1146452" y="1923318"/>
            <a:ext cx="1068643" cy="369332"/>
            <a:chOff x="3647644" y="5359159"/>
            <a:chExt cx="106864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430824-C536-5B89-E6C1-0076830D99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7E578B-8241-A232-21C5-8B822B7C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AAA81-5951-EA60-E6B7-2AFC8B3B72E1}"/>
              </a:ext>
            </a:extLst>
          </p:cNvPr>
          <p:cNvGrpSpPr/>
          <p:nvPr/>
        </p:nvGrpSpPr>
        <p:grpSpPr>
          <a:xfrm>
            <a:off x="1146679" y="2378095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284C0B-525B-E963-11E0-F9E3D664E2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90C6DA-54A6-27FB-96C1-DF2C3CF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4ED63C-146E-9899-90A5-2CC1D9D22248}"/>
              </a:ext>
            </a:extLst>
          </p:cNvPr>
          <p:cNvGrpSpPr/>
          <p:nvPr/>
        </p:nvGrpSpPr>
        <p:grpSpPr>
          <a:xfrm>
            <a:off x="3495861" y="2625827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DA887-F766-20C7-07E4-52016DC048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742A8EC-241C-B9E7-F896-F0560BD9E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23732F-5F58-7FB8-8A8B-7BCE19941711}"/>
              </a:ext>
            </a:extLst>
          </p:cNvPr>
          <p:cNvGrpSpPr/>
          <p:nvPr/>
        </p:nvGrpSpPr>
        <p:grpSpPr>
          <a:xfrm>
            <a:off x="3495861" y="216595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8CC716-EB7F-DC31-71F8-B80D689A8D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7EBCF8-E339-D506-4A5C-BB105447F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Curved Up 88">
            <a:extLst>
              <a:ext uri="{FF2B5EF4-FFF2-40B4-BE49-F238E27FC236}">
                <a16:creationId xmlns:a16="http://schemas.microsoft.com/office/drawing/2014/main" id="{08F1E76F-D4D6-BC75-9A43-FE5D02229AEC}"/>
              </a:ext>
            </a:extLst>
          </p:cNvPr>
          <p:cNvSpPr/>
          <p:nvPr/>
        </p:nvSpPr>
        <p:spPr>
          <a:xfrm rot="12283240">
            <a:off x="1677410" y="4597856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AE3D64-78D4-E131-64E7-DE1BA1A18524}"/>
              </a:ext>
            </a:extLst>
          </p:cNvPr>
          <p:cNvSpPr/>
          <p:nvPr/>
        </p:nvSpPr>
        <p:spPr>
          <a:xfrm>
            <a:off x="4772025" y="3988818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EDE335-6741-A231-6E71-A1EF543BBCCF}"/>
              </a:ext>
            </a:extLst>
          </p:cNvPr>
          <p:cNvSpPr/>
          <p:nvPr/>
        </p:nvSpPr>
        <p:spPr>
          <a:xfrm>
            <a:off x="4654446" y="2016177"/>
            <a:ext cx="187377" cy="22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B4A0DF-850F-363C-7DA6-635D9ED01227}"/>
              </a:ext>
            </a:extLst>
          </p:cNvPr>
          <p:cNvSpPr/>
          <p:nvPr/>
        </p:nvSpPr>
        <p:spPr>
          <a:xfrm>
            <a:off x="5549148" y="3011380"/>
            <a:ext cx="371967" cy="248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5328E3E-5C65-5C86-C3C6-B51C6F82680F}"/>
              </a:ext>
            </a:extLst>
          </p:cNvPr>
          <p:cNvCxnSpPr>
            <a:stCxn id="91" idx="2"/>
            <a:endCxn id="92" idx="1"/>
          </p:cNvCxnSpPr>
          <p:nvPr/>
        </p:nvCxnSpPr>
        <p:spPr>
          <a:xfrm rot="16200000" flipH="1">
            <a:off x="4701444" y="2287720"/>
            <a:ext cx="894395" cy="8010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Curved Up 94">
            <a:extLst>
              <a:ext uri="{FF2B5EF4-FFF2-40B4-BE49-F238E27FC236}">
                <a16:creationId xmlns:a16="http://schemas.microsoft.com/office/drawing/2014/main" id="{C13A7F88-81C3-3E7B-73F4-FF9BCAB209A5}"/>
              </a:ext>
            </a:extLst>
          </p:cNvPr>
          <p:cNvSpPr/>
          <p:nvPr/>
        </p:nvSpPr>
        <p:spPr>
          <a:xfrm rot="12283240">
            <a:off x="3979911" y="575642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2C1A9-CDB7-D72D-6F9E-DF2FCD76BEC8}"/>
              </a:ext>
            </a:extLst>
          </p:cNvPr>
          <p:cNvSpPr txBox="1"/>
          <p:nvPr/>
        </p:nvSpPr>
        <p:spPr>
          <a:xfrm>
            <a:off x="7016433" y="2608928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B9A904-F5F2-D9E6-BAA2-D721000B1620}"/>
              </a:ext>
            </a:extLst>
          </p:cNvPr>
          <p:cNvSpPr/>
          <p:nvPr/>
        </p:nvSpPr>
        <p:spPr>
          <a:xfrm>
            <a:off x="6228413" y="2853717"/>
            <a:ext cx="572413" cy="581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4E8A81A-CFEB-A1A1-09B3-D24839A5562B}"/>
              </a:ext>
            </a:extLst>
          </p:cNvPr>
          <p:cNvSpPr/>
          <p:nvPr/>
        </p:nvSpPr>
        <p:spPr>
          <a:xfrm>
            <a:off x="7272728" y="3936052"/>
            <a:ext cx="572413" cy="312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D6EBF689-B54A-8C62-0ACD-58AA41BBD1C5}"/>
              </a:ext>
            </a:extLst>
          </p:cNvPr>
          <p:cNvCxnSpPr>
            <a:stCxn id="98" idx="0"/>
            <a:endCxn id="97" idx="2"/>
          </p:cNvCxnSpPr>
          <p:nvPr/>
        </p:nvCxnSpPr>
        <p:spPr>
          <a:xfrm rot="16200000" flipV="1">
            <a:off x="6786320" y="3163436"/>
            <a:ext cx="500916" cy="1044315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/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EE01C5D-FBD7-F7AB-B851-AA91D9B2BCAF}"/>
              </a:ext>
            </a:extLst>
          </p:cNvPr>
          <p:cNvSpPr txBox="1"/>
          <p:nvPr/>
        </p:nvSpPr>
        <p:spPr>
          <a:xfrm>
            <a:off x="4519594" y="1417237"/>
            <a:ext cx="242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Qubits start in pure zero state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28C060-1C60-C49C-2B4C-2D7AF864D7C5}"/>
              </a:ext>
            </a:extLst>
          </p:cNvPr>
          <p:cNvSpPr/>
          <p:nvPr/>
        </p:nvSpPr>
        <p:spPr>
          <a:xfrm>
            <a:off x="7328171" y="3986437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9" grpId="0" animBg="1"/>
      <p:bldP spid="90" grpId="0" animBg="1"/>
      <p:bldP spid="95" grpId="0" animBg="1"/>
      <p:bldP spid="96" grpId="0"/>
      <p:bldP spid="101" grpId="0"/>
      <p:bldP spid="3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Place qubits into </a:t>
            </a:r>
            <a:r>
              <a:rPr lang="en-US" sz="2400" b="1" dirty="0">
                <a:solidFill>
                  <a:srgbClr val="0070C0"/>
                </a:solidFill>
              </a:rPr>
              <a:t>superposition</a:t>
            </a:r>
            <a:r>
              <a:rPr lang="en-US" sz="2400" dirty="0"/>
              <a:t> using the </a:t>
            </a:r>
            <a:r>
              <a:rPr lang="en-US" sz="2400" b="1" dirty="0">
                <a:solidFill>
                  <a:srgbClr val="7030A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IBM Qiskit Bitstring Notation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controlled quantum gates to </a:t>
            </a:r>
            <a:r>
              <a:rPr lang="en-US" sz="2400" b="1" dirty="0">
                <a:solidFill>
                  <a:srgbClr val="FF0000"/>
                </a:solidFill>
              </a:rPr>
              <a:t>entangle</a:t>
            </a:r>
            <a:r>
              <a:rPr lang="en-US" sz="2400" dirty="0"/>
              <a:t> two or more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</a:t>
            </a:r>
            <a:r>
              <a:rPr lang="en-US" sz="2400" b="1" dirty="0">
                <a:solidFill>
                  <a:srgbClr val="7030A0"/>
                </a:solidFill>
              </a:rPr>
              <a:t>Bell’s Theorem </a:t>
            </a:r>
            <a:r>
              <a:rPr lang="en-US" sz="2400" dirty="0"/>
              <a:t>and </a:t>
            </a:r>
            <a:r>
              <a:rPr lang="en-US" sz="2400" b="1" dirty="0"/>
              <a:t>maximally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u="sng" dirty="0"/>
              <a:t>classical Boolean gates</a:t>
            </a:r>
            <a:r>
              <a:rPr lang="en-US" sz="2400" dirty="0"/>
              <a:t> using </a:t>
            </a:r>
            <a:r>
              <a:rPr lang="en-US" sz="2400" i="1" dirty="0"/>
              <a:t>Quantum</a:t>
            </a:r>
            <a:r>
              <a:rPr lang="en-US" sz="2400" dirty="0"/>
              <a:t>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</a:t>
            </a:r>
            <a:r>
              <a:rPr lang="en-US" sz="2400" b="1" dirty="0">
                <a:solidFill>
                  <a:srgbClr val="00B050"/>
                </a:solidFill>
              </a:rPr>
              <a:t>physical implementation of qubits </a:t>
            </a:r>
            <a:r>
              <a:rPr lang="en-US" sz="2400" dirty="0"/>
              <a:t>and how a quantum computer executes your circuits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A81D1-1CAC-91B6-F3E6-C87A9E69BD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8" y="3996417"/>
            <a:ext cx="2057400" cy="223613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24830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248308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10C1075-21FB-AE8C-4C37-F1B3684001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738859"/>
            <a:ext cx="5030686" cy="70999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BA84A-6A23-94B7-9EF0-846D82C7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2" y="343831"/>
            <a:ext cx="3470765" cy="3300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3C36DB-310C-F031-2359-EE8F4993A9F8}"/>
              </a:ext>
            </a:extLst>
          </p:cNvPr>
          <p:cNvGrpSpPr/>
          <p:nvPr/>
        </p:nvGrpSpPr>
        <p:grpSpPr>
          <a:xfrm>
            <a:off x="2563357" y="285298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E2467-D493-95F5-BDB7-429759AA2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6509C7-4FAC-C7A2-5A34-6C66B9FC12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21133-4B8B-2071-6CA0-743A52C2573C}"/>
              </a:ext>
            </a:extLst>
          </p:cNvPr>
          <p:cNvGrpSpPr/>
          <p:nvPr/>
        </p:nvGrpSpPr>
        <p:grpSpPr>
          <a:xfrm>
            <a:off x="1807683" y="131089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9F7860-7F77-0186-C4DA-5F420ABF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5CD6-34B6-2E04-44E0-DB98907F71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608EFE-FEE8-7508-A56A-75AD2993B3A5}"/>
              </a:ext>
            </a:extLst>
          </p:cNvPr>
          <p:cNvGrpSpPr/>
          <p:nvPr/>
        </p:nvGrpSpPr>
        <p:grpSpPr>
          <a:xfrm>
            <a:off x="1820142" y="182706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CE80B-BAEB-C576-59B5-397F7A53ED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5CEF51-4FB2-6DBB-BE54-F8485E73E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14801-F559-72ED-BD1F-A093FBB052AC}"/>
              </a:ext>
            </a:extLst>
          </p:cNvPr>
          <p:cNvGrpSpPr/>
          <p:nvPr/>
        </p:nvGrpSpPr>
        <p:grpSpPr>
          <a:xfrm>
            <a:off x="1839455" y="2350739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1B145D-6C51-D8C8-14EA-4F5A992265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B01153-570B-5061-0B3D-32FA8EBE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792E78-2762-52D1-98F2-24FA5D36B2B2}"/>
              </a:ext>
            </a:extLst>
          </p:cNvPr>
          <p:cNvGrpSpPr/>
          <p:nvPr/>
        </p:nvGrpSpPr>
        <p:grpSpPr>
          <a:xfrm>
            <a:off x="1821532" y="2855332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3365-C7A1-BB65-7927-2DF37F19AA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0088D5-BF2A-C956-6C3E-9B17DA02B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017E0-47DC-EB59-419B-5F8712010530}"/>
              </a:ext>
            </a:extLst>
          </p:cNvPr>
          <p:cNvGrpSpPr/>
          <p:nvPr/>
        </p:nvGrpSpPr>
        <p:grpSpPr>
          <a:xfrm>
            <a:off x="3495368" y="33488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4F3C-947E-9D08-BC75-14CC2BF48D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8B8-852B-FCE3-7BDD-4EC417953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/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5006A88-43F6-C4E1-30EE-78B1ED40DB89}"/>
              </a:ext>
            </a:extLst>
          </p:cNvPr>
          <p:cNvSpPr/>
          <p:nvPr/>
        </p:nvSpPr>
        <p:spPr>
          <a:xfrm rot="12283240">
            <a:off x="764521" y="5599031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845089F7-D501-F872-CFF1-D6F701E01803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3ADD3E60-DAA1-B29B-958F-97B94EF13EA1}"/>
              </a:ext>
            </a:extLst>
          </p:cNvPr>
          <p:cNvSpPr/>
          <p:nvPr/>
        </p:nvSpPr>
        <p:spPr>
          <a:xfrm rot="10800000" flipH="1">
            <a:off x="3340982" y="459775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F30B47EC-AC67-35A7-475D-65094887AA38}"/>
              </a:ext>
            </a:extLst>
          </p:cNvPr>
          <p:cNvSpPr/>
          <p:nvPr/>
        </p:nvSpPr>
        <p:spPr>
          <a:xfrm rot="13508733">
            <a:off x="6194120" y="54895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F4FCB-FC66-1401-7B5F-99FB4082BCC9}"/>
              </a:ext>
            </a:extLst>
          </p:cNvPr>
          <p:cNvSpPr txBox="1"/>
          <p:nvPr/>
        </p:nvSpPr>
        <p:spPr>
          <a:xfrm>
            <a:off x="6872451" y="2587354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</p:spTree>
    <p:extLst>
      <p:ext uri="{BB962C8B-B14F-4D97-AF65-F5344CB8AC3E}">
        <p14:creationId xmlns:p14="http://schemas.microsoft.com/office/powerpoint/2010/main" val="526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D68F138-A6BF-4E3D-EBD1-2A1156AD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51102"/>
            <a:ext cx="3424470" cy="331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B406D-8A64-A37E-AF29-A671924076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3985123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38789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38789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8D031FF-59BA-973A-EDAF-CC7C38CD98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802821"/>
            <a:ext cx="4854161" cy="626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F2984-CA06-441C-6FAE-B6661497031B}"/>
              </a:ext>
            </a:extLst>
          </p:cNvPr>
          <p:cNvGrpSpPr/>
          <p:nvPr/>
        </p:nvGrpSpPr>
        <p:grpSpPr>
          <a:xfrm>
            <a:off x="2618819" y="30109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72E233-B0DD-097E-FEA2-0477D5672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E1968-B27F-AFCA-E961-DD7762F1B8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6061F-93B4-09C1-5B1C-7585F21E4518}"/>
              </a:ext>
            </a:extLst>
          </p:cNvPr>
          <p:cNvGrpSpPr/>
          <p:nvPr/>
        </p:nvGrpSpPr>
        <p:grpSpPr>
          <a:xfrm>
            <a:off x="1833646" y="131822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D40622-04D6-B787-3FF0-38ED347F0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5742E-A431-6DF0-E5F5-D5B4AE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71BA0-D78D-665D-22D5-14BC6ECA6402}"/>
              </a:ext>
            </a:extLst>
          </p:cNvPr>
          <p:cNvGrpSpPr/>
          <p:nvPr/>
        </p:nvGrpSpPr>
        <p:grpSpPr>
          <a:xfrm>
            <a:off x="1757235" y="182693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9D90DD-3FEF-D0E5-0F60-F4C9BE1FE9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58E32-BB4F-EFBF-E339-55475DA54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07886A-B0B0-4F14-8176-AFE836E93009}"/>
              </a:ext>
            </a:extLst>
          </p:cNvPr>
          <p:cNvGrpSpPr/>
          <p:nvPr/>
        </p:nvGrpSpPr>
        <p:grpSpPr>
          <a:xfrm>
            <a:off x="1757235" y="233806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6CFC6-009C-4922-EE2A-8748B9ECF8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C28D11-746B-0F0B-513F-E8A83E751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D8057-8538-B529-092F-AA21C8F780DB}"/>
              </a:ext>
            </a:extLst>
          </p:cNvPr>
          <p:cNvGrpSpPr/>
          <p:nvPr/>
        </p:nvGrpSpPr>
        <p:grpSpPr>
          <a:xfrm>
            <a:off x="1794524" y="284927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A8C3D-D24E-6B9D-FAF9-0450127EEAE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826C50-42DC-B16B-1302-27E7687B9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82BEC0-6AED-A76E-B174-A05073377C2B}"/>
              </a:ext>
            </a:extLst>
          </p:cNvPr>
          <p:cNvGrpSpPr/>
          <p:nvPr/>
        </p:nvGrpSpPr>
        <p:grpSpPr>
          <a:xfrm>
            <a:off x="3528617" y="335504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A541F7-AF4F-CC26-1B09-3B1288CE69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162AF7-518E-5C87-C0A4-95720D9DF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5B57F62C-1481-C072-6043-7F9D85B02F34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B7C1D306-6057-4B73-E8FF-A9E7ED887AF4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B933E111-2FF1-A652-1F6A-DBC0CCEA3778}"/>
              </a:ext>
            </a:extLst>
          </p:cNvPr>
          <p:cNvSpPr/>
          <p:nvPr/>
        </p:nvSpPr>
        <p:spPr>
          <a:xfrm rot="10800000">
            <a:off x="3337486" y="4552787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9A719508-86B2-7757-7E85-F3700127C8B7}"/>
              </a:ext>
            </a:extLst>
          </p:cNvPr>
          <p:cNvSpPr/>
          <p:nvPr/>
        </p:nvSpPr>
        <p:spPr>
          <a:xfrm rot="15696361">
            <a:off x="6156645" y="547462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/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F093351-BFE0-033B-6D57-88C77A3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356582"/>
            <a:ext cx="4564556" cy="37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5CCA6-AC22-DC22-8BA3-83A374FA0F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4547248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4AD8E9-201F-07BD-95BA-969CB6CE16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4551044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CE04-BD00-CEDD-EA9F-A6DF6D438D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4539750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2B2E8-4E42-7119-45C3-5B91595AE0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4531976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A1806-BA86-B6EC-7C1B-CE3FEC84D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718234"/>
            <a:ext cx="1483184" cy="77355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7B52-6578-9AB7-D427-68672076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433" y="2737413"/>
            <a:ext cx="1483184" cy="75437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92824-36D0-7B6A-CD84-25FC8C1503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638" y="1700912"/>
            <a:ext cx="3553830" cy="710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8C052-0B37-868B-4C54-94131BB74FFC}"/>
              </a:ext>
            </a:extLst>
          </p:cNvPr>
          <p:cNvGrpSpPr/>
          <p:nvPr/>
        </p:nvGrpSpPr>
        <p:grpSpPr>
          <a:xfrm>
            <a:off x="3495368" y="286536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E8F878-B815-4671-751C-E27C592C8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0A530F-3085-0121-6181-F2CE8851FF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85147-6579-6075-6B44-AE376BEA2F06}"/>
              </a:ext>
            </a:extLst>
          </p:cNvPr>
          <p:cNvGrpSpPr/>
          <p:nvPr/>
        </p:nvGrpSpPr>
        <p:grpSpPr>
          <a:xfrm>
            <a:off x="4110421" y="63416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549E85-5DA1-BECD-3156-203A626F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51216C-EEA1-7C53-A08A-129566EE028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2389C1-3FDB-43CD-20C7-625E94DC9448}"/>
              </a:ext>
            </a:extLst>
          </p:cNvPr>
          <p:cNvGrpSpPr/>
          <p:nvPr/>
        </p:nvGrpSpPr>
        <p:grpSpPr>
          <a:xfrm>
            <a:off x="2358549" y="983417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7AADC1-2568-987E-7BA3-1E295C7C04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57900E-62A6-FBC8-E124-6255EEB2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E70394-5460-1B53-7AF6-0D9A59EFB374}"/>
              </a:ext>
            </a:extLst>
          </p:cNvPr>
          <p:cNvGrpSpPr/>
          <p:nvPr/>
        </p:nvGrpSpPr>
        <p:grpSpPr>
          <a:xfrm>
            <a:off x="1906219" y="161025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00B8CF-DD8A-5508-B974-1544C67B6B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8B5DA-B859-706B-B246-3FDB81C89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CF0E66-8415-E74F-2394-A0D9EF19443E}"/>
              </a:ext>
            </a:extLst>
          </p:cNvPr>
          <p:cNvGrpSpPr/>
          <p:nvPr/>
        </p:nvGrpSpPr>
        <p:grpSpPr>
          <a:xfrm>
            <a:off x="3535263" y="219446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1EE246-038D-D7B5-DA75-5902C3E48F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AE5FF2-D8F1-F6D9-32F9-131FBEC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12FE12-F823-6DBE-4F7A-EB0E4D3148F0}"/>
              </a:ext>
            </a:extLst>
          </p:cNvPr>
          <p:cNvGrpSpPr/>
          <p:nvPr/>
        </p:nvGrpSpPr>
        <p:grpSpPr>
          <a:xfrm>
            <a:off x="4647180" y="3576719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AABCCD-D61A-5A84-BFBE-774E6A021C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7FC30C-106D-5B3B-1924-9E3E4B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855B1E-C8A2-8E77-6D6E-6F0605ED7526}"/>
              </a:ext>
            </a:extLst>
          </p:cNvPr>
          <p:cNvGrpSpPr/>
          <p:nvPr/>
        </p:nvGrpSpPr>
        <p:grpSpPr>
          <a:xfrm>
            <a:off x="4838909" y="3760187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1EEDE9-914E-E69A-0148-A6513E62DE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6F8C62-0102-7169-9771-1FABBCA7E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E45178-40FB-1FD5-C215-573DFB37D799}"/>
              </a:ext>
            </a:extLst>
          </p:cNvPr>
          <p:cNvGrpSpPr/>
          <p:nvPr/>
        </p:nvGrpSpPr>
        <p:grpSpPr>
          <a:xfrm>
            <a:off x="4199148" y="2546824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C5EAA-47ED-B745-02BB-CD1C7F54C2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F40A0-8E78-9535-F5E1-156A87FB8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/>
              <p:nvPr/>
            </p:nvSpPr>
            <p:spPr>
              <a:xfrm>
                <a:off x="6295087" y="3688244"/>
                <a:ext cx="238789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87" y="3688244"/>
                <a:ext cx="2387898" cy="513217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753D8C-A136-F5AE-0555-4936ADC77629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40D32-BEB1-86FB-7E02-19D3E759CADD}"/>
              </a:ext>
            </a:extLst>
          </p:cNvPr>
          <p:cNvSpPr txBox="1"/>
          <p:nvPr/>
        </p:nvSpPr>
        <p:spPr>
          <a:xfrm>
            <a:off x="5639759" y="1520557"/>
            <a:ext cx="2531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Same quantum circuit as Cell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CD47C-2DF1-38D7-EA92-2DF214E91C04}"/>
              </a:ext>
            </a:extLst>
          </p:cNvPr>
          <p:cNvSpPr txBox="1"/>
          <p:nvPr/>
        </p:nvSpPr>
        <p:spPr>
          <a:xfrm>
            <a:off x="3723407" y="2787604"/>
            <a:ext cx="105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3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4228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1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DD38-F2B9-CA0A-5CEC-B30388F9E0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37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51DBC-C5B9-49C9-383A-86432E12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2" y="640726"/>
            <a:ext cx="3875355" cy="2564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E9CD0-A420-56FB-C229-223291203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69" y="1641413"/>
            <a:ext cx="4081659" cy="1027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9A0B6E-D8F7-F7A0-B715-C1143B8BC5DB}"/>
              </a:ext>
            </a:extLst>
          </p:cNvPr>
          <p:cNvGrpSpPr/>
          <p:nvPr/>
        </p:nvGrpSpPr>
        <p:grpSpPr>
          <a:xfrm>
            <a:off x="2907042" y="57869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EC8254-199D-5AA3-453B-0E302A29C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A99421-C131-F574-8D4D-E44BF3C5339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59CF0CB-91B5-3419-E59D-9B8D934BDC57}"/>
              </a:ext>
            </a:extLst>
          </p:cNvPr>
          <p:cNvSpPr/>
          <p:nvPr/>
        </p:nvSpPr>
        <p:spPr>
          <a:xfrm rot="10800000">
            <a:off x="2693426" y="4575272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A208A-506F-7E26-DAF4-DBE6FE7BDF89}"/>
              </a:ext>
            </a:extLst>
          </p:cNvPr>
          <p:cNvSpPr/>
          <p:nvPr/>
        </p:nvSpPr>
        <p:spPr>
          <a:xfrm>
            <a:off x="6542279" y="4005899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F7B6FD-DB47-AE42-8DE4-D846A6659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508" y="1922334"/>
            <a:ext cx="4834328" cy="64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B7A0-C530-BC2A-9562-741970520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5" y="3969849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24830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24830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4EC017-310B-4EEB-86AB-BF02D8AC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3" y="356582"/>
            <a:ext cx="3541916" cy="342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F550A6-AE3A-FC59-87B5-821552283C68}"/>
              </a:ext>
            </a:extLst>
          </p:cNvPr>
          <p:cNvGrpSpPr/>
          <p:nvPr/>
        </p:nvGrpSpPr>
        <p:grpSpPr>
          <a:xfrm>
            <a:off x="2536373" y="3077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B403BF-22CD-616F-CD7C-83B539D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599A5-F2E8-1AAA-6E68-36BCEF7DBE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5F3A376-E442-0C77-E1B8-C7E4775A1303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BE8F29D-BBB7-BBA7-8A0C-01F29B5C10BE}"/>
              </a:ext>
            </a:extLst>
          </p:cNvPr>
          <p:cNvSpPr/>
          <p:nvPr/>
        </p:nvSpPr>
        <p:spPr>
          <a:xfrm rot="15696361">
            <a:off x="1826817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455BB94-C227-BA8C-BB01-B16B27BA3691}"/>
              </a:ext>
            </a:extLst>
          </p:cNvPr>
          <p:cNvSpPr/>
          <p:nvPr/>
        </p:nvSpPr>
        <p:spPr>
          <a:xfrm rot="17517464" flipV="1">
            <a:off x="6194245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332F77-3751-12AB-8AE0-30E0C808854E}"/>
              </a:ext>
            </a:extLst>
          </p:cNvPr>
          <p:cNvSpPr/>
          <p:nvPr/>
        </p:nvSpPr>
        <p:spPr>
          <a:xfrm rot="2014253">
            <a:off x="3335740" y="461274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566413-8472-E4D2-CE7C-F24BA2EE3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156" y="1929619"/>
            <a:ext cx="5074170" cy="69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DEAFB-17EF-31E3-3C54-9A7FE6933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2" y="3987307"/>
            <a:ext cx="2074164" cy="22543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38789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38789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B71D0B-7536-8BF6-AADF-0EC1E52C3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26" y="343832"/>
            <a:ext cx="3496357" cy="3325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DE6370-3696-BAF9-A884-D30CA620D826}"/>
              </a:ext>
            </a:extLst>
          </p:cNvPr>
          <p:cNvGrpSpPr/>
          <p:nvPr/>
        </p:nvGrpSpPr>
        <p:grpSpPr>
          <a:xfrm>
            <a:off x="2720627" y="27780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75B0E0-0EBE-B014-1D08-6D857586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05361D-CE6A-D4F3-0425-78B1AC849C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971A66-AF50-70F3-5E0D-1C9664BB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67064"/>
            <a:ext cx="4505796" cy="37207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18D2-9F7E-2B96-D2B0-407D145E9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173" y="4336899"/>
            <a:ext cx="2074164" cy="225435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E8C20-2B6E-AF35-8675-BEA45F8387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3" y="4356325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EC9E9-061B-58B0-38D6-556D4DDCFC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216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7B7DF-6272-B299-F582-DF7903861C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443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23C8C-4AA4-1FCD-C414-11347822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654625"/>
            <a:ext cx="1530406" cy="7963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5929-2B6E-53B1-CC42-98A010704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71" y="1753842"/>
            <a:ext cx="3572701" cy="71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BE6A-15BE-6A65-8FE9-5F33C4E27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334" y="2719062"/>
            <a:ext cx="1534638" cy="773557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41199-84DF-61AB-BA4B-AA1607D7826D}"/>
              </a:ext>
            </a:extLst>
          </p:cNvPr>
          <p:cNvGrpSpPr/>
          <p:nvPr/>
        </p:nvGrpSpPr>
        <p:grpSpPr>
          <a:xfrm>
            <a:off x="4147071" y="638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E513F1B-F299-B132-55D1-98E65F34C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96E25-A351-953E-3625-984731668B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0D9D-557E-7DFC-768A-0C54DF4452CD}"/>
              </a:ext>
            </a:extLst>
          </p:cNvPr>
          <p:cNvGrpSpPr/>
          <p:nvPr/>
        </p:nvGrpSpPr>
        <p:grpSpPr>
          <a:xfrm>
            <a:off x="2065234" y="156917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A061F-179E-9F14-ED4D-411AF1F0A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C072-64C8-9DE2-3ECD-53BC00CE2C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11EC5B-0C2F-9B60-8CFD-1DD7B3A8C621}"/>
              </a:ext>
            </a:extLst>
          </p:cNvPr>
          <p:cNvGrpSpPr/>
          <p:nvPr/>
        </p:nvGrpSpPr>
        <p:grpSpPr>
          <a:xfrm>
            <a:off x="4153847" y="253439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2FAEF-D634-624D-7385-D83C611C24A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E479C-776E-1C85-7534-88401116A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53E1D-9C0E-FD8F-4471-78999B854D81}"/>
              </a:ext>
            </a:extLst>
          </p:cNvPr>
          <p:cNvGrpSpPr/>
          <p:nvPr/>
        </p:nvGrpSpPr>
        <p:grpSpPr>
          <a:xfrm>
            <a:off x="4605017" y="35817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8F09C-9DE0-6750-4DA8-F59202CF6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A7CBD0-83B0-566C-3BEF-67017E843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3B59BC-9447-5F09-9EB4-F455CC35C7B6}"/>
              </a:ext>
            </a:extLst>
          </p:cNvPr>
          <p:cNvGrpSpPr/>
          <p:nvPr/>
        </p:nvGrpSpPr>
        <p:grpSpPr>
          <a:xfrm>
            <a:off x="4791420" y="375508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57732-9F46-78C6-AB5B-39E8DBCA831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36DD3D-B8B8-25DA-0B70-2CF4DA40C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A33E-ABC3-58ED-E197-6A6C850C13EC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/>
              <p:nvPr/>
            </p:nvSpPr>
            <p:spPr>
              <a:xfrm>
                <a:off x="6354079" y="3574655"/>
                <a:ext cx="238789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9" y="3574655"/>
                <a:ext cx="2387898" cy="51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DFA75FC-5364-F021-D715-EC652C8A476A}"/>
              </a:ext>
            </a:extLst>
          </p:cNvPr>
          <p:cNvSpPr txBox="1"/>
          <p:nvPr/>
        </p:nvSpPr>
        <p:spPr>
          <a:xfrm>
            <a:off x="5639759" y="1520557"/>
            <a:ext cx="2531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Same quantum circuit as Cell 7</a:t>
            </a:r>
          </a:p>
        </p:txBody>
      </p:sp>
    </p:spTree>
    <p:extLst>
      <p:ext uri="{BB962C8B-B14F-4D97-AF65-F5344CB8AC3E}">
        <p14:creationId xmlns:p14="http://schemas.microsoft.com/office/powerpoint/2010/main" val="36021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</a:t>
            </a:r>
            <a:r>
              <a:rPr lang="en-US" sz="2400" b="1" dirty="0"/>
              <a:t>norm</a:t>
            </a:r>
            <a:r>
              <a:rPr lang="en-US" sz="2400" dirty="0"/>
              <a:t> (absolute value) </a:t>
            </a:r>
            <a:r>
              <a:rPr lang="en-US" sz="2400" u="sng" dirty="0"/>
              <a:t>squared</a:t>
            </a:r>
            <a:r>
              <a:rPr lang="en-US" sz="2400" dirty="0"/>
              <a:t> of the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when designing quantum algorithms is to deftly leverage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each pure state can be encoded as a </a:t>
            </a:r>
            <a:r>
              <a:rPr lang="en-US" sz="2400" b="1" dirty="0">
                <a:solidFill>
                  <a:srgbClr val="00B050"/>
                </a:solidFill>
              </a:rPr>
              <a:t>complex amplitude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37C454-3968-D250-3BD5-20F8E1DABF2D}"/>
              </a:ext>
            </a:extLst>
          </p:cNvPr>
          <p:cNvSpPr txBox="1"/>
          <p:nvPr/>
        </p:nvSpPr>
        <p:spPr>
          <a:xfrm>
            <a:off x="3287306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69BD5-CBBE-AB6A-9EC0-1B0DB603517B}"/>
              </a:ext>
            </a:extLst>
          </p:cNvPr>
          <p:cNvSpPr txBox="1"/>
          <p:nvPr/>
        </p:nvSpPr>
        <p:spPr>
          <a:xfrm>
            <a:off x="4863173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D22D1-1FD6-5333-10E4-208FA387F0AA}"/>
              </a:ext>
            </a:extLst>
          </p:cNvPr>
          <p:cNvSpPr txBox="1"/>
          <p:nvPr/>
        </p:nvSpPr>
        <p:spPr>
          <a:xfrm>
            <a:off x="6331527" y="2854700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7C7AB6-CC8E-DBAA-6806-3DF5F53E80B0}"/>
              </a:ext>
            </a:extLst>
          </p:cNvPr>
          <p:cNvSpPr txBox="1"/>
          <p:nvPr/>
        </p:nvSpPr>
        <p:spPr>
          <a:xfrm>
            <a:off x="3287306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DD27-38FF-4E15-B1C0-2F67A90EFF66}"/>
              </a:ext>
            </a:extLst>
          </p:cNvPr>
          <p:cNvSpPr txBox="1"/>
          <p:nvPr/>
        </p:nvSpPr>
        <p:spPr>
          <a:xfrm>
            <a:off x="4863173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1201A-F260-FD45-1984-E33566A2D4F4}"/>
              </a:ext>
            </a:extLst>
          </p:cNvPr>
          <p:cNvSpPr txBox="1"/>
          <p:nvPr/>
        </p:nvSpPr>
        <p:spPr>
          <a:xfrm>
            <a:off x="6331527" y="3405993"/>
            <a:ext cx="4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Cell #7</a:t>
            </a:r>
          </a:p>
        </p:txBody>
      </p:sp>
    </p:spTree>
    <p:extLst>
      <p:ext uri="{BB962C8B-B14F-4D97-AF65-F5344CB8AC3E}">
        <p14:creationId xmlns:p14="http://schemas.microsoft.com/office/powerpoint/2010/main" val="37063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a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</a:t>
                </a:r>
                <a:r>
                  <a:rPr lang="en-US" sz="2400" i="1" dirty="0"/>
                  <a:t>not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EB0F7-E5F1-FB65-FF27-EA5866B3ED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23" y="1383855"/>
            <a:ext cx="4861014" cy="4974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F17F0C-3540-E9F1-D48F-17E9249A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superposition.ipynb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257DAA-1DC3-73EA-CBD1-C20B899C6668}"/>
              </a:ext>
            </a:extLst>
          </p:cNvPr>
          <p:cNvGrpSpPr/>
          <p:nvPr/>
        </p:nvGrpSpPr>
        <p:grpSpPr>
          <a:xfrm>
            <a:off x="2204701" y="170463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251D05-ABDE-2311-B768-38840390C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E66583-AAFC-7FD1-6EA2-E651D91F58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755430-9D3C-60A7-FB47-77231E4AFAB5}"/>
              </a:ext>
            </a:extLst>
          </p:cNvPr>
          <p:cNvGrpSpPr/>
          <p:nvPr/>
        </p:nvGrpSpPr>
        <p:grpSpPr>
          <a:xfrm>
            <a:off x="2338958" y="189686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75A492-6AA9-E384-BCE9-28030110C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ED3586-B2FD-42BD-5AE4-6FD08BC5E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7A4351-5160-7A4D-03C1-E2A684F4D12A}"/>
              </a:ext>
            </a:extLst>
          </p:cNvPr>
          <p:cNvGrpSpPr/>
          <p:nvPr/>
        </p:nvGrpSpPr>
        <p:grpSpPr>
          <a:xfrm>
            <a:off x="2507508" y="20945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23F81F-1EC8-1AAD-4EE9-3BB594CC93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E2BCC16-6FE6-357D-2326-30D9C81D4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EDF30A-62BF-B523-C91D-74206C1BD4EA}"/>
              </a:ext>
            </a:extLst>
          </p:cNvPr>
          <p:cNvGrpSpPr/>
          <p:nvPr/>
        </p:nvGrpSpPr>
        <p:grpSpPr>
          <a:xfrm>
            <a:off x="948721" y="228675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40CA94-26B4-5F94-A747-8727AE7D513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AD9D6D-CCEF-6ABE-05E8-6DEE7261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19E787-8BC3-47DF-340E-1D508A96CE9E}"/>
              </a:ext>
            </a:extLst>
          </p:cNvPr>
          <p:cNvGrpSpPr/>
          <p:nvPr/>
        </p:nvGrpSpPr>
        <p:grpSpPr>
          <a:xfrm>
            <a:off x="2446269" y="2486536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E11979-798F-9820-116D-4A4A69DC01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2D602F9-B35D-95B1-47A0-C6D58A587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668493-D160-1872-C11F-3A15A077015C}"/>
              </a:ext>
            </a:extLst>
          </p:cNvPr>
          <p:cNvGrpSpPr/>
          <p:nvPr/>
        </p:nvGrpSpPr>
        <p:grpSpPr>
          <a:xfrm>
            <a:off x="1676966" y="2689204"/>
            <a:ext cx="1076632" cy="369332"/>
            <a:chOff x="2157212" y="5373058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43AC68-79A0-71BE-88F6-4856D2B5C06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AB554F-9AA2-5607-BD96-F8D57B73D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3667F4F-E693-C213-4792-D979832364AC}"/>
              </a:ext>
            </a:extLst>
          </p:cNvPr>
          <p:cNvGrpSpPr/>
          <p:nvPr/>
        </p:nvGrpSpPr>
        <p:grpSpPr>
          <a:xfrm>
            <a:off x="2784867" y="3073443"/>
            <a:ext cx="1076632" cy="369332"/>
            <a:chOff x="2157212" y="5373058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DB19CC-B405-1948-767B-2A33BF7285E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8FA28C7-52D4-9B68-FEF3-37A84F401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5E1FF6-4D86-CADD-0D70-B4736ECB9068}"/>
              </a:ext>
            </a:extLst>
          </p:cNvPr>
          <p:cNvGrpSpPr/>
          <p:nvPr/>
        </p:nvGrpSpPr>
        <p:grpSpPr>
          <a:xfrm>
            <a:off x="3943726" y="3640591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211AE3-E506-1DAD-99E3-CF7AC3DC3D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605EBF9-5949-50D6-0B62-0F2F2C8B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033A76-582E-37F7-5C06-A02866E5A281}"/>
              </a:ext>
            </a:extLst>
          </p:cNvPr>
          <p:cNvGrpSpPr/>
          <p:nvPr/>
        </p:nvGrpSpPr>
        <p:grpSpPr>
          <a:xfrm>
            <a:off x="2601127" y="4328887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1DF2DD-377F-74E2-39C3-03D5E081643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9DEB75-526B-0BF7-BECA-A7576BD99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7CAEB9-A8F5-2573-F2B4-ADEC00AD0AFE}"/>
              </a:ext>
            </a:extLst>
          </p:cNvPr>
          <p:cNvGrpSpPr/>
          <p:nvPr/>
        </p:nvGrpSpPr>
        <p:grpSpPr>
          <a:xfrm>
            <a:off x="5068564" y="4821511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9D09949-4CC7-08F5-5976-805DC670D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39D08A4-1272-8028-A5AA-9B233FC98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6EA57C7-E23E-DFFB-282D-2DE847C52FCE}"/>
              </a:ext>
            </a:extLst>
          </p:cNvPr>
          <p:cNvGrpSpPr/>
          <p:nvPr/>
        </p:nvGrpSpPr>
        <p:grpSpPr>
          <a:xfrm>
            <a:off x="3293929" y="5009296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45AA8E-6A7A-B1CC-3DF1-CBC575F870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6EEE0BC-D681-252A-F5B4-AFACE9F2D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4047AA4-A1F5-5B1B-94DD-DE52903EEC8F}"/>
              </a:ext>
            </a:extLst>
          </p:cNvPr>
          <p:cNvGrpSpPr/>
          <p:nvPr/>
        </p:nvGrpSpPr>
        <p:grpSpPr>
          <a:xfrm>
            <a:off x="2787411" y="5841457"/>
            <a:ext cx="1207168" cy="276999"/>
            <a:chOff x="3364832" y="5724092"/>
            <a:chExt cx="1207168" cy="276999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1B097EC-0D77-3264-84C1-ADBC3BECF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4832" y="586259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2229E4-EAA3-1DC0-AF39-33DE61FE31B2}"/>
                </a:ext>
              </a:extLst>
            </p:cNvPr>
            <p:cNvGrpSpPr/>
            <p:nvPr/>
          </p:nvGrpSpPr>
          <p:grpSpPr>
            <a:xfrm>
              <a:off x="4093957" y="5724092"/>
              <a:ext cx="478043" cy="276999"/>
              <a:chOff x="4058005" y="5673837"/>
              <a:chExt cx="478043" cy="276999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810C2D-50E5-F319-D5C0-7E6D36987F1C}"/>
                  </a:ext>
                </a:extLst>
              </p:cNvPr>
              <p:cNvSpPr txBox="1"/>
              <p:nvPr/>
            </p:nvSpPr>
            <p:spPr>
              <a:xfrm>
                <a:off x="4058005" y="5673837"/>
                <a:ext cx="4780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sym typeface="Wingdings" panose="05000000000000000000" pitchFamily="2" charset="2"/>
                  </a:rPr>
                  <a:t>11</a:t>
                </a:r>
                <a:endParaRPr lang="en-US" sz="14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C799B51-1D26-9FE1-2630-B6EA78E5ADED}"/>
                  </a:ext>
                </a:extLst>
              </p:cNvPr>
              <p:cNvSpPr/>
              <p:nvPr/>
            </p:nvSpPr>
            <p:spPr>
              <a:xfrm>
                <a:off x="4106019" y="5699934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9946E3D-6556-64EF-0470-A5C3B2E2653E}"/>
              </a:ext>
            </a:extLst>
          </p:cNvPr>
          <p:cNvGrpSpPr/>
          <p:nvPr/>
        </p:nvGrpSpPr>
        <p:grpSpPr>
          <a:xfrm>
            <a:off x="3151973" y="6030815"/>
            <a:ext cx="1207168" cy="276999"/>
            <a:chOff x="3364832" y="5724092"/>
            <a:chExt cx="1207168" cy="276999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01F11CE-1ADE-2716-7EB4-927ECB6F5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4832" y="586259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EC90E0C-1AD7-1F90-3A84-04EAB267D9A1}"/>
                </a:ext>
              </a:extLst>
            </p:cNvPr>
            <p:cNvGrpSpPr/>
            <p:nvPr/>
          </p:nvGrpSpPr>
          <p:grpSpPr>
            <a:xfrm>
              <a:off x="4093957" y="5724092"/>
              <a:ext cx="478043" cy="276999"/>
              <a:chOff x="4058005" y="5673837"/>
              <a:chExt cx="478043" cy="27699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1E4036-2EC3-C3A2-59BB-59730A741A51}"/>
                  </a:ext>
                </a:extLst>
              </p:cNvPr>
              <p:cNvSpPr txBox="1"/>
              <p:nvPr/>
            </p:nvSpPr>
            <p:spPr>
              <a:xfrm>
                <a:off x="4058005" y="5673837"/>
                <a:ext cx="4780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sym typeface="Wingdings" panose="05000000000000000000" pitchFamily="2" charset="2"/>
                  </a:rPr>
                  <a:t>12</a:t>
                </a:r>
                <a:endParaRPr lang="en-US" sz="14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88C22AB-5207-8E91-4276-40C132A86CCE}"/>
                  </a:ext>
                </a:extLst>
              </p:cNvPr>
              <p:cNvSpPr/>
              <p:nvPr/>
            </p:nvSpPr>
            <p:spPr>
              <a:xfrm>
                <a:off x="4106019" y="5699934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C0F744-46FB-A79B-107D-4BF74E392D9B}"/>
              </a:ext>
            </a:extLst>
          </p:cNvPr>
          <p:cNvGrpSpPr/>
          <p:nvPr/>
        </p:nvGrpSpPr>
        <p:grpSpPr>
          <a:xfrm>
            <a:off x="4031673" y="4621120"/>
            <a:ext cx="2129811" cy="369332"/>
            <a:chOff x="4031673" y="4621120"/>
            <a:chExt cx="212981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FF504E-7BBD-A1DA-CF2E-6F7BE21CFDFE}"/>
                    </a:ext>
                  </a:extLst>
                </p:cNvPr>
                <p:cNvSpPr txBox="1"/>
                <p:nvPr/>
              </p:nvSpPr>
              <p:spPr>
                <a:xfrm>
                  <a:off x="4031673" y="4621120"/>
                  <a:ext cx="3450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FF504E-7BBD-A1DA-CF2E-6F7BE21CF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673" y="4621120"/>
                  <a:ext cx="3450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526" r="-701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C4C3-433C-FEDC-3064-47B79C60578C}"/>
                    </a:ext>
                  </a:extLst>
                </p:cNvPr>
                <p:cNvSpPr txBox="1"/>
                <p:nvPr/>
              </p:nvSpPr>
              <p:spPr>
                <a:xfrm>
                  <a:off x="5816390" y="4621120"/>
                  <a:ext cx="3450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C4C3-433C-FEDC-3064-47B79C60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390" y="4621120"/>
                  <a:ext cx="34509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526" r="-526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EB00-0504-50F0-B0FE-B9D25206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8" y="1364195"/>
            <a:ext cx="4147246" cy="4512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C880-874C-0DE5-910B-9BB43D0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3" y="4627305"/>
            <a:ext cx="2825332" cy="194103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27110" y="2280634"/>
            <a:ext cx="1031662" cy="369332"/>
            <a:chOff x="5013332" y="2079211"/>
            <a:chExt cx="103166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3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944687" y="27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3733966" y="5559242"/>
            <a:ext cx="761380" cy="369332"/>
            <a:chOff x="3647644" y="5397483"/>
            <a:chExt cx="76138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025566" y="539748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89234"/>
              <a:ext cx="4248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718542" y="3438035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1360" y="467909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37984" y="575099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3419B-A816-6A0F-1DC8-B0A58D880755}"/>
              </a:ext>
            </a:extLst>
          </p:cNvPr>
          <p:cNvCxnSpPr>
            <a:cxnSpLocks/>
          </p:cNvCxnSpPr>
          <p:nvPr/>
        </p:nvCxnSpPr>
        <p:spPr>
          <a:xfrm flipV="1">
            <a:off x="5823432" y="2026681"/>
            <a:ext cx="152628" cy="415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61CDA0-9700-AF28-CE18-BFA5F60306EC}"/>
              </a:ext>
            </a:extLst>
          </p:cNvPr>
          <p:cNvSpPr/>
          <p:nvPr/>
        </p:nvSpPr>
        <p:spPr>
          <a:xfrm>
            <a:off x="5418312" y="5143500"/>
            <a:ext cx="182387" cy="841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41061-C235-E51A-1176-38CD661F790E}"/>
              </a:ext>
            </a:extLst>
          </p:cNvPr>
          <p:cNvSpPr txBox="1"/>
          <p:nvPr/>
        </p:nvSpPr>
        <p:spPr>
          <a:xfrm>
            <a:off x="4615025" y="3809797"/>
            <a:ext cx="834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little to the south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B8AC73-F3E8-F0EB-7BD4-B9316FAC8FA2}"/>
              </a:ext>
            </a:extLst>
          </p:cNvPr>
          <p:cNvCxnSpPr>
            <a:cxnSpLocks/>
          </p:cNvCxnSpPr>
          <p:nvPr/>
        </p:nvCxnSpPr>
        <p:spPr>
          <a:xfrm flipV="1">
            <a:off x="5291528" y="4138613"/>
            <a:ext cx="380610" cy="2379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D1361-7E6A-3785-C86B-F260329132FE}"/>
              </a:ext>
            </a:extLst>
          </p:cNvPr>
          <p:cNvSpPr txBox="1"/>
          <p:nvPr/>
        </p:nvSpPr>
        <p:spPr>
          <a:xfrm>
            <a:off x="6477039" y="2701707"/>
            <a:ext cx="834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little to the north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CB9E48-3A6D-576D-57C3-D27C7AEF0715}"/>
              </a:ext>
            </a:extLst>
          </p:cNvPr>
          <p:cNvCxnSpPr>
            <a:cxnSpLocks/>
          </p:cNvCxnSpPr>
          <p:nvPr/>
        </p:nvCxnSpPr>
        <p:spPr>
          <a:xfrm>
            <a:off x="7153542" y="3268496"/>
            <a:ext cx="461461" cy="3753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519FF0D-F12D-EE33-C635-6E4E09B10C6E}"/>
              </a:ext>
            </a:extLst>
          </p:cNvPr>
          <p:cNvSpPr/>
          <p:nvPr/>
        </p:nvSpPr>
        <p:spPr>
          <a:xfrm>
            <a:off x="2390045" y="1376895"/>
            <a:ext cx="1013682" cy="196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3" grpId="0" animBg="1"/>
      <p:bldP spid="3" grpId="0"/>
      <p:bldP spid="14" grpId="0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9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818A65-6E0F-73EB-C80C-7B953E2F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0" y="1337205"/>
            <a:ext cx="4108246" cy="5261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35B71-5C2B-64A1-5D69-83E5B25D4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29" y="1373855"/>
            <a:ext cx="3812762" cy="67615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203623" y="1356259"/>
            <a:ext cx="1019331" cy="17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37012" y="2239500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1023897" y="25560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23897" y="28774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551" y="2167550"/>
            <a:ext cx="1065277" cy="183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7B97B2-A487-1382-3BC1-211C55CF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1" y="1321692"/>
            <a:ext cx="4021666" cy="39762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663825" y="1511041"/>
            <a:ext cx="615950" cy="20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21291" y="2784377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21291" y="312105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21291" y="3462567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/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blipFill>
                <a:blip r:embed="rId10"/>
                <a:stretch>
                  <a:fillRect l="-106452" t="-173913" r="-1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/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blipFill>
                <a:blip r:embed="rId11"/>
                <a:stretch>
                  <a:fillRect l="-103175" t="-180000" r="-14761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/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blipFill>
                <a:blip r:embed="rId12"/>
                <a:stretch>
                  <a:fillRect l="-116071" t="-177778" r="-166071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/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blipFill>
                <a:blip r:embed="rId13"/>
                <a:stretch>
                  <a:fillRect l="-118182" t="-180000" r="-17090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E12C83-7FC2-E43C-25FA-FB850FC3A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21" y="5720321"/>
            <a:ext cx="3988138" cy="698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C8AB9-E142-3581-1E5B-11375C48565B}"/>
              </a:ext>
            </a:extLst>
          </p:cNvPr>
          <p:cNvSpPr/>
          <p:nvPr/>
        </p:nvSpPr>
        <p:spPr>
          <a:xfrm>
            <a:off x="2695575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8F4FA-D92F-2440-9993-D13201A0916B}"/>
              </a:ext>
            </a:extLst>
          </p:cNvPr>
          <p:cNvSpPr/>
          <p:nvPr/>
        </p:nvSpPr>
        <p:spPr>
          <a:xfrm>
            <a:off x="3155156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AA627-76CD-795A-31C3-F5170986DB27}"/>
              </a:ext>
            </a:extLst>
          </p:cNvPr>
          <p:cNvSpPr/>
          <p:nvPr/>
        </p:nvSpPr>
        <p:spPr>
          <a:xfrm>
            <a:off x="206375" y="5762625"/>
            <a:ext cx="422275" cy="25400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257C0E-07D7-5DA9-53D7-9E2866A220BF}"/>
              </a:ext>
            </a:extLst>
          </p:cNvPr>
          <p:cNvSpPr/>
          <p:nvPr/>
        </p:nvSpPr>
        <p:spPr>
          <a:xfrm>
            <a:off x="4363868" y="6060013"/>
            <a:ext cx="422275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A4F3E0B-7F57-E1A4-256A-DD90FF399D32}"/>
              </a:ext>
            </a:extLst>
          </p:cNvPr>
          <p:cNvCxnSpPr>
            <a:cxnSpLocks/>
            <a:stCxn id="8" idx="0"/>
            <a:endCxn id="13" idx="0"/>
          </p:cNvCxnSpPr>
          <p:nvPr/>
        </p:nvCxnSpPr>
        <p:spPr>
          <a:xfrm rot="16200000" flipH="1">
            <a:off x="2347565" y="3832573"/>
            <a:ext cx="297388" cy="4157493"/>
          </a:xfrm>
          <a:prstGeom prst="bentConnector3">
            <a:avLst>
              <a:gd name="adj1" fmla="val -7686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  <p:bldP spid="3" grpId="0"/>
      <p:bldP spid="5" grpId="0"/>
      <p:bldP spid="10" grpId="0"/>
      <p:bldP spid="11" grpId="0"/>
      <p:bldP spid="16" grpId="0" animBg="1"/>
      <p:bldP spid="17" grpId="0" animBg="1"/>
      <p:bldP spid="8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C7CA6-0E54-508C-7537-47D491DF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3" y="1621953"/>
            <a:ext cx="4327269" cy="3121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4D50BB-9E10-DA4A-CCA4-C97AAD42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34" y="3108209"/>
            <a:ext cx="3714943" cy="267736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72874" y="252514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659296" y="310820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832691" y="445367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549506" y="2816676"/>
            <a:ext cx="637139" cy="748125"/>
            <a:chOff x="3915826" y="4634370"/>
            <a:chExt cx="637139" cy="7481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169507" y="46343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26" y="4925903"/>
              <a:ext cx="363890" cy="4565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125893" y="3564801"/>
            <a:ext cx="71024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11054" y="3168248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27728" y="4873604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696562" y="1652347"/>
            <a:ext cx="825432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529435" y="229561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349871" y="245818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F00B10-A275-39E9-1E56-4A39C30ECE8F}"/>
              </a:ext>
            </a:extLst>
          </p:cNvPr>
          <p:cNvCxnSpPr/>
          <p:nvPr/>
        </p:nvCxnSpPr>
        <p:spPr>
          <a:xfrm>
            <a:off x="7927728" y="1176728"/>
            <a:ext cx="406803" cy="44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08AEB5-6219-570D-A0D1-C4562B91732B}"/>
              </a:ext>
            </a:extLst>
          </p:cNvPr>
          <p:cNvCxnSpPr/>
          <p:nvPr/>
        </p:nvCxnSpPr>
        <p:spPr>
          <a:xfrm>
            <a:off x="2675744" y="1843790"/>
            <a:ext cx="94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842EB-A21B-D614-17CF-06013921EF51}"/>
              </a:ext>
            </a:extLst>
          </p:cNvPr>
          <p:cNvSpPr/>
          <p:nvPr/>
        </p:nvSpPr>
        <p:spPr>
          <a:xfrm>
            <a:off x="5087139" y="4056889"/>
            <a:ext cx="214782" cy="6319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CB682-68C2-6633-8C5C-7ACFD2A273D9}"/>
              </a:ext>
            </a:extLst>
          </p:cNvPr>
          <p:cNvSpPr/>
          <p:nvPr/>
        </p:nvSpPr>
        <p:spPr>
          <a:xfrm>
            <a:off x="304443" y="3178513"/>
            <a:ext cx="1354853" cy="2429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  <p:bldP spid="30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3F81E1-DFAB-70B9-CD1B-423D7FA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6" y="1703825"/>
            <a:ext cx="4370930" cy="25451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931318" y="3501897"/>
            <a:ext cx="95488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</a:t>
            </a:r>
            <a:r>
              <a:rPr lang="en-US" i="1" dirty="0"/>
              <a:t>think</a:t>
            </a:r>
            <a:r>
              <a:rPr lang="en-US" dirty="0"/>
              <a:t>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9A500A0-7344-0A11-91AA-720AF6640AD1}"/>
              </a:ext>
            </a:extLst>
          </p:cNvPr>
          <p:cNvGrpSpPr/>
          <p:nvPr/>
        </p:nvGrpSpPr>
        <p:grpSpPr>
          <a:xfrm>
            <a:off x="2887362" y="394411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F4E4C0-5716-4EA5-D5F6-24E120DF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82E97-A0D2-A976-E35E-70D897F8A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969E0-FDF4-30F6-E847-E18F6025C31E}"/>
              </a:ext>
            </a:extLst>
          </p:cNvPr>
          <p:cNvSpPr/>
          <p:nvPr/>
        </p:nvSpPr>
        <p:spPr>
          <a:xfrm>
            <a:off x="4992193" y="4060031"/>
            <a:ext cx="214782" cy="7826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2C8D-7EC8-E0AB-4968-A65E5E00E866}"/>
              </a:ext>
            </a:extLst>
          </p:cNvPr>
          <p:cNvSpPr txBox="1"/>
          <p:nvPr/>
        </p:nvSpPr>
        <p:spPr>
          <a:xfrm>
            <a:off x="5396459" y="5896098"/>
            <a:ext cx="323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plot_distribution() </a:t>
            </a:r>
            <a:r>
              <a:rPr lang="en-US" sz="1400" dirty="0">
                <a:solidFill>
                  <a:srgbClr val="00B050"/>
                </a:solidFill>
              </a:rPr>
              <a:t>will display </a:t>
            </a:r>
            <a:r>
              <a:rPr lang="en-US" sz="1400" i="1" dirty="0">
                <a:solidFill>
                  <a:srgbClr val="00B050"/>
                </a:solidFill>
              </a:rPr>
              <a:t>normalized</a:t>
            </a:r>
            <a:r>
              <a:rPr lang="en-US" sz="1400" dirty="0">
                <a:solidFill>
                  <a:srgbClr val="00B050"/>
                </a:solidFill>
              </a:rPr>
              <a:t> probabilities for any shot count</a:t>
            </a:r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3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</a:t>
                </a:r>
                <a:r>
                  <a:rPr lang="en-US" sz="2400" b="1" dirty="0"/>
                  <a:t>decimal index number</a:t>
                </a:r>
                <a:r>
                  <a:rPr lang="en-US" sz="2400" dirty="0"/>
                  <a:t>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Qiskit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7494-0568-AC73-B2E8-90FFA3A5A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3"/>
          <a:stretch/>
        </p:blipFill>
        <p:spPr>
          <a:xfrm>
            <a:off x="1266669" y="1698205"/>
            <a:ext cx="1102918" cy="201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/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blipFill>
                <a:blip r:embed="rId4"/>
                <a:stretch>
                  <a:fillRect l="-3922" r="-156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/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blipFill>
                <a:blip r:embed="rId5"/>
                <a:stretch>
                  <a:fillRect t="-130263" r="-1357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/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𝑀𝑆𝐵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,⋯,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blipFill>
                <a:blip r:embed="rId6"/>
                <a:stretch>
                  <a:fillRect l="-1114" t="-130263" r="-23385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/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blipFill>
                <a:blip r:embed="rId7"/>
                <a:stretch>
                  <a:fillRect l="-186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/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/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blipFill>
                <a:blip r:embed="rId9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FB1A6B-3889-EBF9-DA3D-5E3D62842443}"/>
              </a:ext>
            </a:extLst>
          </p:cNvPr>
          <p:cNvSpPr/>
          <p:nvPr/>
        </p:nvSpPr>
        <p:spPr>
          <a:xfrm>
            <a:off x="2480076" y="193373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/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blipFill>
                <a:blip r:embed="rId10"/>
                <a:stretch>
                  <a:fillRect l="-80556" t="-139655" r="-116667" b="-1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0E961D-3FA2-E4D7-D391-31C9E20DB99D}"/>
              </a:ext>
            </a:extLst>
          </p:cNvPr>
          <p:cNvSpPr/>
          <p:nvPr/>
        </p:nvSpPr>
        <p:spPr>
          <a:xfrm>
            <a:off x="2480076" y="2535237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/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blipFill>
                <a:blip r:embed="rId11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26FA79-8F76-C16A-F7A4-760703779FC2}"/>
              </a:ext>
            </a:extLst>
          </p:cNvPr>
          <p:cNvSpPr/>
          <p:nvPr/>
        </p:nvSpPr>
        <p:spPr>
          <a:xfrm>
            <a:off x="2480075" y="314009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B7110B-1088-9EEF-C31E-1110C46BB465}"/>
              </a:ext>
            </a:extLst>
          </p:cNvPr>
          <p:cNvSpPr/>
          <p:nvPr/>
        </p:nvSpPr>
        <p:spPr>
          <a:xfrm>
            <a:off x="4264702" y="3237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0D2405-5BB0-3AA5-20D5-A91890A55CA8}"/>
              </a:ext>
            </a:extLst>
          </p:cNvPr>
          <p:cNvSpPr/>
          <p:nvPr/>
        </p:nvSpPr>
        <p:spPr>
          <a:xfrm>
            <a:off x="4671932" y="32403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8BDAA-52CD-9380-BF90-702D3264D966}"/>
              </a:ext>
            </a:extLst>
          </p:cNvPr>
          <p:cNvSpPr/>
          <p:nvPr/>
        </p:nvSpPr>
        <p:spPr>
          <a:xfrm>
            <a:off x="5079162" y="3242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923B04-9C14-38AD-3D96-4191E203E76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V="1">
            <a:off x="2918586" y="3237873"/>
            <a:ext cx="1499765" cy="116178"/>
          </a:xfrm>
          <a:prstGeom prst="bentConnector4">
            <a:avLst>
              <a:gd name="adj1" fmla="val 29886"/>
              <a:gd name="adj2" fmla="val 38093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A295E0-CB78-65ED-5594-44219C39B7A6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>
            <a:off x="2918587" y="2749196"/>
            <a:ext cx="1906994" cy="49117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01A3659-B297-BC24-F967-43B7A759DD5A}"/>
              </a:ext>
            </a:extLst>
          </p:cNvPr>
          <p:cNvCxnSpPr>
            <a:cxnSpLocks/>
            <a:stCxn id="26" idx="3"/>
            <a:endCxn id="34" idx="0"/>
          </p:cNvCxnSpPr>
          <p:nvPr/>
        </p:nvCxnSpPr>
        <p:spPr>
          <a:xfrm>
            <a:off x="2918587" y="2147691"/>
            <a:ext cx="2314224" cy="109518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9D8F-6D15-104E-6194-EE624292A6AB}"/>
              </a:ext>
            </a:extLst>
          </p:cNvPr>
          <p:cNvCxnSpPr>
            <a:cxnSpLocks/>
          </p:cNvCxnSpPr>
          <p:nvPr/>
        </p:nvCxnSpPr>
        <p:spPr>
          <a:xfrm>
            <a:off x="6003561" y="350734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C32E4-2FA5-BF34-59B9-45AB49631FE1}"/>
              </a:ext>
            </a:extLst>
          </p:cNvPr>
          <p:cNvCxnSpPr>
            <a:cxnSpLocks/>
          </p:cNvCxnSpPr>
          <p:nvPr/>
        </p:nvCxnSpPr>
        <p:spPr>
          <a:xfrm>
            <a:off x="4023810" y="406413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672018B-AF62-7D61-B011-3332B3107C72}"/>
              </a:ext>
            </a:extLst>
          </p:cNvPr>
          <p:cNvSpPr/>
          <p:nvPr/>
        </p:nvSpPr>
        <p:spPr>
          <a:xfrm>
            <a:off x="6199008" y="33240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DF8445-768D-2B98-D724-D573A45C31BA}"/>
              </a:ext>
            </a:extLst>
          </p:cNvPr>
          <p:cNvSpPr/>
          <p:nvPr/>
        </p:nvSpPr>
        <p:spPr>
          <a:xfrm>
            <a:off x="4219257" y="40241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04786C-CCCB-ABB7-C508-F2473522878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5062678" y="2796562"/>
            <a:ext cx="475468" cy="197975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156E52-ED4D-2D6A-85B5-696B6FF70C28}"/>
              </a:ext>
            </a:extLst>
          </p:cNvPr>
          <p:cNvSpPr/>
          <p:nvPr/>
        </p:nvSpPr>
        <p:spPr>
          <a:xfrm>
            <a:off x="5100483" y="4126610"/>
            <a:ext cx="182558" cy="244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1E36D1-B03A-BDB6-F35A-6139DE4F50B4}"/>
              </a:ext>
            </a:extLst>
          </p:cNvPr>
          <p:cNvSpPr/>
          <p:nvPr/>
        </p:nvSpPr>
        <p:spPr>
          <a:xfrm>
            <a:off x="6580585" y="502745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EDDF2CE-D588-C5BE-096F-709B83EB9D6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5619578" y="3943704"/>
            <a:ext cx="655938" cy="15115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9B765A7-BF7A-F468-2B7E-22A0D87C4B65}"/>
              </a:ext>
            </a:extLst>
          </p:cNvPr>
          <p:cNvSpPr/>
          <p:nvPr/>
        </p:nvSpPr>
        <p:spPr>
          <a:xfrm>
            <a:off x="6580585" y="592798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D62564-9D4A-F9C8-AEE9-483B7D8F1072}"/>
              </a:ext>
            </a:extLst>
          </p:cNvPr>
          <p:cNvCxnSpPr>
            <a:cxnSpLocks/>
            <a:endCxn id="69" idx="0"/>
          </p:cNvCxnSpPr>
          <p:nvPr/>
        </p:nvCxnSpPr>
        <p:spPr>
          <a:xfrm rot="16200000" flipH="1">
            <a:off x="6390702" y="5615357"/>
            <a:ext cx="6252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0CAE638-0492-6555-3D3C-446EA47BD730}"/>
              </a:ext>
            </a:extLst>
          </p:cNvPr>
          <p:cNvSpPr/>
          <p:nvPr/>
        </p:nvSpPr>
        <p:spPr>
          <a:xfrm>
            <a:off x="5550538" y="3008124"/>
            <a:ext cx="1216932" cy="65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A09D8F-851E-CDA0-F7A9-F6A2A4158B76}"/>
              </a:ext>
            </a:extLst>
          </p:cNvPr>
          <p:cNvSpPr txBox="1"/>
          <p:nvPr/>
        </p:nvSpPr>
        <p:spPr>
          <a:xfrm>
            <a:off x="6872179" y="3181407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09403F-5A14-FA64-9ACA-95F1F28D89FF}"/>
              </a:ext>
            </a:extLst>
          </p:cNvPr>
          <p:cNvSpPr txBox="1"/>
          <p:nvPr/>
        </p:nvSpPr>
        <p:spPr>
          <a:xfrm>
            <a:off x="1376781" y="5855934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Tensor state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553577-BBDB-20DB-4B68-B761D5928144}"/>
              </a:ext>
            </a:extLst>
          </p:cNvPr>
          <p:cNvSpPr txBox="1"/>
          <p:nvPr/>
        </p:nvSpPr>
        <p:spPr>
          <a:xfrm>
            <a:off x="2421950" y="4059075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Bit string</a:t>
            </a:r>
          </a:p>
        </p:txBody>
      </p:sp>
    </p:spTree>
    <p:extLst>
      <p:ext uri="{BB962C8B-B14F-4D97-AF65-F5344CB8AC3E}">
        <p14:creationId xmlns:p14="http://schemas.microsoft.com/office/powerpoint/2010/main" val="3197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9" grpId="0"/>
      <p:bldP spid="23" grpId="0"/>
      <p:bldP spid="8" grpId="0"/>
      <p:bldP spid="26" grpId="0" animBg="1"/>
      <p:bldP spid="9" grpId="0"/>
      <p:bldP spid="27" grpId="0" animBg="1"/>
      <p:bldP spid="10" grpId="0"/>
      <p:bldP spid="28" grpId="0" animBg="1"/>
      <p:bldP spid="74" grpId="0" animBg="1"/>
      <p:bldP spid="75" grpId="0"/>
      <p:bldP spid="76" grpId="0"/>
      <p:bldP spid="7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</a:t>
            </a:r>
            <a:r>
              <a:rPr lang="en-US" sz="2400" b="1" dirty="0"/>
              <a:t>start</a:t>
            </a:r>
            <a:r>
              <a:rPr lang="en-US" sz="2400" dirty="0"/>
              <a:t> in a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60EF6-F155-D16C-3983-8C84F6267376}"/>
                  </a:ext>
                </a:extLst>
              </p:cNvPr>
              <p:cNvSpPr txBox="1"/>
              <p:nvPr/>
            </p:nvSpPr>
            <p:spPr>
              <a:xfrm>
                <a:off x="3656895" y="2508370"/>
                <a:ext cx="167458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affects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will collapse to either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endParaRPr lang="en-US" sz="1400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represents the qubit phase which we cannot measure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60EF6-F155-D16C-3983-8C84F626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95" y="2508370"/>
                <a:ext cx="1674586" cy="1600438"/>
              </a:xfrm>
              <a:prstGeom prst="rect">
                <a:avLst/>
              </a:prstGeom>
              <a:blipFill>
                <a:blip r:embed="rId9"/>
                <a:stretch>
                  <a:fillRect t="-380" b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8EAEE1-2264-28F0-9081-8628C65F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7" y="4543025"/>
            <a:ext cx="2932028" cy="208290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9C2EE-A290-C2B7-9200-DBEC9BA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7DF60-E76B-EDC3-197D-D58314577DDA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F303D-8582-FC11-D112-2B0125B1E5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5A5A97-143A-65C8-4955-29C75A6E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9" grpId="0" animBg="1"/>
      <p:bldP spid="3" grpId="0"/>
      <p:bldP spid="30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7A6B-23D5-F1C1-C1DD-EDC5F3932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64D492-B783-951B-429A-2D65684D9E66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14349D-E409-D063-148E-398D475DB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4DBDB-A507-9FCB-E1AD-A6F778BD15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3DC90-180A-A7AF-D221-65B3431DC6FD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70763C-798D-3961-5281-4FFE70D5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938FC-879A-A2A5-30CD-3903E5A773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98E7D-7E4A-417B-324D-D93FD8CA2512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61588-7682-C771-2A85-73C08A35F2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F3A6A-9AD0-CFDB-8CBE-CB054779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C6B50-0B5B-0473-3EDA-FB5AC5E18327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3E324-E7D5-9DFA-60D6-097643C76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ED0281-A0FA-660D-3B3C-FA96890A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ABF79-F7DA-8246-5729-36E482EF36E2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5C3E5-0197-A8C5-83B9-B1D6C52116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3501D1-56E2-85EA-ADB8-468E03F79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4A349-A927-B73D-8061-D6A3AD8CD257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15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BD030E-037F-89EB-F0C0-99B7B9ADCC4D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B93C7-F0C0-A155-6836-6E237FEE30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6F7F1F-6A69-07A8-C24B-3DB3925FC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DDE3B8-0492-E568-7C4A-89178CD7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1" y="825378"/>
            <a:ext cx="4301835" cy="27664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06071" y="76925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31390" y="184676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425513" y="20317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95689" y="857221"/>
            <a:ext cx="76896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49244" y="1559741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AD4CF-138A-73A8-CE10-B305C803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7" y="3951683"/>
            <a:ext cx="3525842" cy="242997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28926-FF04-782B-0B41-5B1399F1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807616"/>
            <a:ext cx="4915504" cy="2941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98869" y="265747"/>
            <a:ext cx="602952" cy="582211"/>
            <a:chOff x="5072583" y="2008385"/>
            <a:chExt cx="602952" cy="58221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2583" y="2263877"/>
              <a:ext cx="273131" cy="32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292077" y="20083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2001" y="220304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575599" y="2071455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18968" y="847958"/>
            <a:ext cx="8565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5038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72002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5" grpId="0"/>
      <p:bldP spid="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Bell States – Maximally Entangled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two qubits are </a:t>
            </a:r>
            <a:r>
              <a:rPr lang="en-US" sz="2000" b="1" dirty="0"/>
              <a:t>maximally</a:t>
            </a:r>
            <a:r>
              <a:rPr lang="en-US" sz="2000" dirty="0"/>
              <a:t> entangled, the state of each qubit is completely dependent on the state of the other - </a:t>
            </a:r>
            <a:r>
              <a:rPr lang="en-US" sz="2000" i="1" dirty="0"/>
              <a:t>regardless of the distance between them</a:t>
            </a:r>
            <a:r>
              <a:rPr lang="en-US" sz="2000" dirty="0"/>
              <a:t> - </a:t>
            </a:r>
            <a:r>
              <a:rPr lang="en-US" sz="2000" b="1" dirty="0">
                <a:solidFill>
                  <a:srgbClr val="00B050"/>
                </a:solidFill>
              </a:rPr>
              <a:t>the measurement outcome of one qubit instantly determines the outcome of the other qubit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Maximal entanglement is characterized by having the maximum possible quantum correlation between the qubits, leading to phenomena </a:t>
            </a:r>
            <a:r>
              <a:rPr lang="en-US" sz="2000" b="1" dirty="0">
                <a:solidFill>
                  <a:srgbClr val="7030A0"/>
                </a:solidFill>
              </a:rPr>
              <a:t>that cannot be explained by classical physics alone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1964, </a:t>
            </a:r>
            <a:r>
              <a:rPr lang="en-US" sz="2000" b="1" dirty="0">
                <a:solidFill>
                  <a:srgbClr val="0070C0"/>
                </a:solidFill>
              </a:rPr>
              <a:t>John Bell </a:t>
            </a:r>
            <a:r>
              <a:rPr lang="en-US" sz="2000" dirty="0"/>
              <a:t>formulated Bell’s theorem that the predictions of quantum mechanics for entangled particles </a:t>
            </a:r>
            <a:r>
              <a:rPr lang="en-US" sz="2000" b="1" dirty="0">
                <a:solidFill>
                  <a:srgbClr val="FF0000"/>
                </a:solidFill>
              </a:rPr>
              <a:t>are not compatible with the principle of local realism</a:t>
            </a:r>
            <a:r>
              <a:rPr lang="en-US" sz="2000" dirty="0"/>
              <a:t>. In 1981 this theorem was proven experimentally by </a:t>
            </a:r>
            <a:r>
              <a:rPr lang="en-US" sz="2000" b="1" dirty="0">
                <a:solidFill>
                  <a:srgbClr val="0070C0"/>
                </a:solidFill>
              </a:rPr>
              <a:t>Alain Aspect</a:t>
            </a:r>
            <a:r>
              <a:rPr lang="en-US" sz="2000" dirty="0"/>
              <a:t> 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 concept of </a:t>
            </a:r>
            <a:r>
              <a:rPr lang="en-US" sz="2000" u="sng" dirty="0"/>
              <a:t>entanglement</a:t>
            </a:r>
            <a:r>
              <a:rPr lang="en-US" sz="2000" dirty="0"/>
              <a:t> itself was first introduced by Albert Einstein, Boris Podolsky, and Nathan Rosen in their famous 1935 paper, known as the </a:t>
            </a:r>
            <a:r>
              <a:rPr lang="en-US" sz="2000" b="1" dirty="0"/>
              <a:t>EPR paradox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Bell States – Maximally Entangled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9146C9-EED4-C8F4-8789-4A8E7A07B474}"/>
              </a:ext>
            </a:extLst>
          </p:cNvPr>
          <p:cNvGrpSpPr/>
          <p:nvPr/>
        </p:nvGrpSpPr>
        <p:grpSpPr>
          <a:xfrm>
            <a:off x="2352785" y="1381745"/>
            <a:ext cx="5830211" cy="1107058"/>
            <a:chOff x="1597085" y="1336403"/>
            <a:chExt cx="5830211" cy="11070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B93B21-1563-767D-9281-302239C6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212" y="1336403"/>
              <a:ext cx="2596084" cy="1107058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/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BC142-F461-CBC0-8FDC-930698BEF8DA}"/>
              </a:ext>
            </a:extLst>
          </p:cNvPr>
          <p:cNvGrpSpPr/>
          <p:nvPr/>
        </p:nvGrpSpPr>
        <p:grpSpPr>
          <a:xfrm>
            <a:off x="2352786" y="2734712"/>
            <a:ext cx="5830208" cy="1107056"/>
            <a:chOff x="1597085" y="2641902"/>
            <a:chExt cx="5830208" cy="11070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78CAA-07E8-4D59-11D3-7A6A2DAD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212" y="2641902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/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359B70-AD75-9D71-CB7E-B50902EFE727}"/>
              </a:ext>
            </a:extLst>
          </p:cNvPr>
          <p:cNvGrpSpPr/>
          <p:nvPr/>
        </p:nvGrpSpPr>
        <p:grpSpPr>
          <a:xfrm>
            <a:off x="2357009" y="5440643"/>
            <a:ext cx="5821762" cy="1103455"/>
            <a:chOff x="1597085" y="5252896"/>
            <a:chExt cx="5821762" cy="1103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07D2-24B1-B55E-35BB-950E83E2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1212" y="5252896"/>
              <a:ext cx="2587635" cy="110345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/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C9683F-A78C-07C3-FD4F-2773F8C8D205}"/>
              </a:ext>
            </a:extLst>
          </p:cNvPr>
          <p:cNvGrpSpPr/>
          <p:nvPr/>
        </p:nvGrpSpPr>
        <p:grpSpPr>
          <a:xfrm>
            <a:off x="2352786" y="4087677"/>
            <a:ext cx="5830208" cy="1107056"/>
            <a:chOff x="1597085" y="3947399"/>
            <a:chExt cx="5830208" cy="1107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B13DEC-64B6-507E-4C92-48F6E941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1212" y="3947399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/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9B8C4C1-BC1D-D9B2-8E2B-F5D5DA45BE9B}"/>
              </a:ext>
            </a:extLst>
          </p:cNvPr>
          <p:cNvSpPr txBox="1"/>
          <p:nvPr/>
        </p:nvSpPr>
        <p:spPr>
          <a:xfrm>
            <a:off x="6626372" y="1374070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97EEC-49F1-3D01-5FF2-214E0FA6E9AE}"/>
              </a:ext>
            </a:extLst>
          </p:cNvPr>
          <p:cNvSpPr txBox="1"/>
          <p:nvPr/>
        </p:nvSpPr>
        <p:spPr>
          <a:xfrm>
            <a:off x="5974300" y="2570499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44BD7-00E1-913F-662D-9AC62B8FAE47}"/>
              </a:ext>
            </a:extLst>
          </p:cNvPr>
          <p:cNvSpPr txBox="1"/>
          <p:nvPr/>
        </p:nvSpPr>
        <p:spPr>
          <a:xfrm>
            <a:off x="5989290" y="5040844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077A9-56C0-BC5B-9DCB-CCF3923E3E00}"/>
              </a:ext>
            </a:extLst>
          </p:cNvPr>
          <p:cNvSpPr txBox="1"/>
          <p:nvPr/>
        </p:nvSpPr>
        <p:spPr>
          <a:xfrm>
            <a:off x="6648857" y="5040844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32050-6AD7-8BEB-0F1F-AAF4E2BD6CBC}"/>
              </a:ext>
            </a:extLst>
          </p:cNvPr>
          <p:cNvSpPr txBox="1"/>
          <p:nvPr/>
        </p:nvSpPr>
        <p:spPr>
          <a:xfrm>
            <a:off x="5991312" y="6401693"/>
            <a:ext cx="78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NOT 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4C8B7-CE6A-5662-FE4A-FE43B251C13B}"/>
              </a:ext>
            </a:extLst>
          </p:cNvPr>
          <p:cNvSpPr txBox="1"/>
          <p:nvPr/>
        </p:nvSpPr>
        <p:spPr>
          <a:xfrm>
            <a:off x="7183024" y="6401693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231FF-88B1-76A7-EF5E-32008DE99CC6}"/>
              </a:ext>
            </a:extLst>
          </p:cNvPr>
          <p:cNvSpPr txBox="1"/>
          <p:nvPr/>
        </p:nvSpPr>
        <p:spPr>
          <a:xfrm>
            <a:off x="7183024" y="3735789"/>
            <a:ext cx="62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0C1C1-FC5D-0C90-02B5-A7E23785A84F}"/>
                  </a:ext>
                </a:extLst>
              </p:cNvPr>
              <p:cNvSpPr txBox="1"/>
              <p:nvPr/>
            </p:nvSpPr>
            <p:spPr>
              <a:xfrm>
                <a:off x="629620" y="1710674"/>
                <a:ext cx="1349920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0C1C1-FC5D-0C90-02B5-A7E23785A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0" y="1710674"/>
                <a:ext cx="1349920" cy="479427"/>
              </a:xfrm>
              <a:prstGeom prst="rect">
                <a:avLst/>
              </a:prstGeom>
              <a:blipFill>
                <a:blip r:embed="rId11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8E293-C639-F774-2384-C4EDFC27F880}"/>
                  </a:ext>
                </a:extLst>
              </p:cNvPr>
              <p:cNvSpPr txBox="1"/>
              <p:nvPr/>
            </p:nvSpPr>
            <p:spPr>
              <a:xfrm>
                <a:off x="547322" y="3062638"/>
                <a:ext cx="1514517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8E293-C639-F774-2384-C4EDFC27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22" y="3062638"/>
                <a:ext cx="1514517" cy="479427"/>
              </a:xfrm>
              <a:prstGeom prst="rect">
                <a:avLst/>
              </a:prstGeom>
              <a:blipFill>
                <a:blip r:embed="rId12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10957B-2ADA-880D-3153-8DB6C309B03D}"/>
                  </a:ext>
                </a:extLst>
              </p:cNvPr>
              <p:cNvSpPr txBox="1"/>
              <p:nvPr/>
            </p:nvSpPr>
            <p:spPr>
              <a:xfrm>
                <a:off x="629620" y="4422159"/>
                <a:ext cx="1349921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10957B-2ADA-880D-3153-8DB6C309B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0" y="4422159"/>
                <a:ext cx="1349921" cy="479427"/>
              </a:xfrm>
              <a:prstGeom prst="rect">
                <a:avLst/>
              </a:prstGeom>
              <a:blipFill>
                <a:blip r:embed="rId1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F9F951-CD72-B9ED-FB98-E8D0B83BE182}"/>
                  </a:ext>
                </a:extLst>
              </p:cNvPr>
              <p:cNvSpPr txBox="1"/>
              <p:nvPr/>
            </p:nvSpPr>
            <p:spPr>
              <a:xfrm>
                <a:off x="547322" y="5766875"/>
                <a:ext cx="1514517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F9F951-CD72-B9ED-FB98-E8D0B83BE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22" y="5766875"/>
                <a:ext cx="1514517" cy="479427"/>
              </a:xfrm>
              <a:prstGeom prst="rect">
                <a:avLst/>
              </a:prstGeom>
              <a:blipFill>
                <a:blip r:embed="rId14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9DF6E6E-2DEC-3BD0-3748-7298DD7254B1}"/>
              </a:ext>
            </a:extLst>
          </p:cNvPr>
          <p:cNvSpPr txBox="1"/>
          <p:nvPr/>
        </p:nvSpPr>
        <p:spPr>
          <a:xfrm>
            <a:off x="323872" y="1235563"/>
            <a:ext cx="196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State Vector Notation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5039F3-DB6B-DA2F-AC58-F2C565DA247D}"/>
              </a:ext>
            </a:extLst>
          </p:cNvPr>
          <p:cNvSpPr txBox="1"/>
          <p:nvPr/>
        </p:nvSpPr>
        <p:spPr>
          <a:xfrm>
            <a:off x="3257607" y="1227857"/>
            <a:ext cx="170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Ket Notation</a:t>
            </a:r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1" grpId="0"/>
      <p:bldP spid="13" grpId="0"/>
      <p:bldP spid="15" grpId="0"/>
      <p:bldP spid="25" grpId="0"/>
      <p:bldP spid="26" grpId="0"/>
      <p:bldP spid="27" grpId="0"/>
      <p:bldP spid="2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200" dirty="0"/>
                  <a:t>Realize that we are presently simulating </a:t>
                </a:r>
                <a:r>
                  <a:rPr lang="en-US" sz="2200" b="1" dirty="0">
                    <a:solidFill>
                      <a:srgbClr val="7030A0"/>
                    </a:solidFill>
                  </a:rPr>
                  <a:t>tiny</a:t>
                </a:r>
                <a:r>
                  <a:rPr lang="en-US" sz="2200" dirty="0"/>
                  <a:t> circuits whose state vector has a </a:t>
                </a:r>
                <a:r>
                  <a:rPr lang="en-US" sz="2200" b="1" dirty="0"/>
                  <a:t>small</a:t>
                </a:r>
                <a:r>
                  <a:rPr lang="en-US" sz="2200" dirty="0"/>
                  <a:t> number of </a:t>
                </a:r>
                <a:r>
                  <a:rPr lang="en-US" sz="2200" b="1" dirty="0"/>
                  <a:t>amplitudes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quantum circuit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400" dirty="0"/>
                  <a:t> qubits would require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state vector</a:t>
                </a:r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45</m:t>
                        </m:r>
                      </m:sup>
                    </m:sSup>
                  </m:oMath>
                </a14:m>
                <a:r>
                  <a:rPr lang="en-US" sz="2400" dirty="0"/>
                  <a:t> amplitudes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2400" dirty="0"/>
                  <a:t> bytes to hold the real and imaginary components)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but the current maximum RAM in Linux is only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cannot store such a large state vector in a </a:t>
                </a:r>
                <a:r>
                  <a:rPr lang="en-US" sz="2400" i="1" dirty="0"/>
                  <a:t>classical</a:t>
                </a:r>
                <a:r>
                  <a:rPr lang="en-US" sz="2400" dirty="0"/>
                  <a:t> computer, but we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execute that </a:t>
                </a:r>
                <a:r>
                  <a:rPr lang="en-US" sz="2400" u="sng" dirty="0"/>
                  <a:t>same</a:t>
                </a:r>
                <a:r>
                  <a:rPr lang="en-US" sz="2400" dirty="0"/>
                  <a:t> circuit thousands of times on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real</a:t>
                </a:r>
                <a:r>
                  <a:rPr lang="en-US" sz="2400" dirty="0"/>
                  <a:t> quantum computer, measuring the result of each shot, and then tally the outcomes to create a </a:t>
                </a:r>
                <a:r>
                  <a:rPr lang="en-US" sz="2400" b="1" dirty="0"/>
                  <a:t>histogram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IBM currently has a physical quantum computer that has </a:t>
                </a:r>
                <a:r>
                  <a:rPr lang="en-US" sz="2400" b="1" dirty="0"/>
                  <a:t>433 qubits</a:t>
                </a:r>
                <a:r>
                  <a:rPr lang="en-US" sz="2400" dirty="0"/>
                  <a:t> – your PC can simulate a maximum of </a:t>
                </a:r>
                <a:r>
                  <a:rPr lang="en-US" sz="2400" i="1" dirty="0"/>
                  <a:t>23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  <a:blipFill>
                <a:blip r:embed="rId4"/>
                <a:stretch>
                  <a:fillRect l="-995" t="-1567" r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A3540-DB15-4FFB-BB1F-2DDE300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3" y="830948"/>
            <a:ext cx="4547118" cy="29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43626" y="78100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579610" y="15529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69635" y="874072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983654" y="21346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978317" y="271880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</a:t>
                </a:r>
                <a:r>
                  <a:rPr lang="en-US" sz="1400" u="sng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1400" dirty="0">
                    <a:solidFill>
                      <a:srgbClr val="FF0000"/>
                    </a:solidFill>
                  </a:rPr>
                  <a:t>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054019-8320-F25B-84B3-F6F484A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17" y="3947939"/>
            <a:ext cx="3597675" cy="25507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53B4-E2CA-E1DE-7FD6-36FAE842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" y="838444"/>
            <a:ext cx="4595401" cy="2621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197246" y="326494"/>
            <a:ext cx="713242" cy="555072"/>
            <a:chOff x="5045987" y="2099535"/>
            <a:chExt cx="713242" cy="5550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5987" y="2334649"/>
              <a:ext cx="374754" cy="319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375771" y="20995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0117" y="208648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848167" y="2949218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335311" y="3186115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248433" y="88156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1EA59-78A3-3C66-FC9C-0BBE97E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" y="830948"/>
            <a:ext cx="3878019" cy="349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7C588-4B83-1C19-5A72-02D5E7AD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76015" y="76148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04464" y="852786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650250" y="2578566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blipFill>
                <a:blip r:embed="rId4"/>
                <a:stretch>
                  <a:fillRect l="-13162" t="-167308" r="-13675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/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/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/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/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/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blipFill>
                <a:blip r:embed="rId9"/>
                <a:stretch>
                  <a:fillRect l="-3687" r="-184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/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blipFill>
                <a:blip r:embed="rId10"/>
                <a:stretch>
                  <a:fillRect l="-3604" r="-3604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/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/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Probabilities require measurements, and we can't measure global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blipFill>
                <a:blip r:embed="rId12"/>
                <a:stretch>
                  <a:fillRect l="-676" t="-2538" r="-24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87574EF-0A96-8AA2-70D9-FE96E7B3694A}"/>
              </a:ext>
            </a:extLst>
          </p:cNvPr>
          <p:cNvSpPr/>
          <p:nvPr/>
        </p:nvSpPr>
        <p:spPr>
          <a:xfrm>
            <a:off x="1771401" y="5066960"/>
            <a:ext cx="279881" cy="26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E1665-78D9-3AB3-4E87-BE3D99270191}"/>
              </a:ext>
            </a:extLst>
          </p:cNvPr>
          <p:cNvSpPr txBox="1"/>
          <p:nvPr/>
        </p:nvSpPr>
        <p:spPr>
          <a:xfrm>
            <a:off x="7261557" y="5612283"/>
            <a:ext cx="158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50/50 </a:t>
            </a:r>
            <a:r>
              <a:rPr lang="en-US" b="1" dirty="0">
                <a:solidFill>
                  <a:srgbClr val="7030A0"/>
                </a:solidFill>
              </a:rPr>
              <a:t>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/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blipFill>
                <a:blip r:embed="rId13"/>
                <a:stretch>
                  <a:fillRect l="-27668" t="-173913" r="-9486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/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blipFill>
                <a:blip r:embed="rId14"/>
                <a:stretch>
                  <a:fillRect l="-27668" t="-180000" r="-9486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DB2193-9DB3-678D-E1EE-E7888B032C6E}"/>
              </a:ext>
            </a:extLst>
          </p:cNvPr>
          <p:cNvSpPr/>
          <p:nvPr/>
        </p:nvSpPr>
        <p:spPr>
          <a:xfrm>
            <a:off x="5357813" y="1432333"/>
            <a:ext cx="230981" cy="2151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25724-EC8A-6FA5-9723-C2376FE81F54}"/>
              </a:ext>
            </a:extLst>
          </p:cNvPr>
          <p:cNvSpPr/>
          <p:nvPr/>
        </p:nvSpPr>
        <p:spPr>
          <a:xfrm>
            <a:off x="2308485" y="3391348"/>
            <a:ext cx="157397" cy="247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0EDF8-55C4-E7B1-62FF-A208DEBBCE8E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V="1">
            <a:off x="2465882" y="1432333"/>
            <a:ext cx="3007422" cy="2082590"/>
          </a:xfrm>
          <a:prstGeom prst="bentConnector4">
            <a:avLst>
              <a:gd name="adj1" fmla="val 18174"/>
              <a:gd name="adj2" fmla="val 10881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0EA383-C74D-2777-19AF-DE58A2FCFD0B}"/>
              </a:ext>
            </a:extLst>
          </p:cNvPr>
          <p:cNvSpPr txBox="1"/>
          <p:nvPr/>
        </p:nvSpPr>
        <p:spPr>
          <a:xfrm>
            <a:off x="406608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/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blipFill>
                <a:blip r:embed="rId15"/>
                <a:stretch>
                  <a:fillRect l="-8911" r="-89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/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blipFill>
                <a:blip r:embed="rId16"/>
                <a:stretch>
                  <a:fillRect l="-8738" r="-58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/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blipFill>
                <a:blip r:embed="rId17"/>
                <a:stretch>
                  <a:fillRect l="-6207" t="-175556" r="-6482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5215B92-1D95-7DC6-5155-B5F35EF6F81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509438"/>
            <a:ext cx="1524101" cy="183043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1A8D76-461A-1632-33DF-18C5CBBE6F36}"/>
              </a:ext>
            </a:extLst>
          </p:cNvPr>
          <p:cNvCxnSpPr>
            <a:cxnSpLocks/>
          </p:cNvCxnSpPr>
          <p:nvPr/>
        </p:nvCxnSpPr>
        <p:spPr>
          <a:xfrm>
            <a:off x="1416571" y="335065"/>
            <a:ext cx="0" cy="2135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1601324-3B99-9361-F680-E722D9369AF7}"/>
              </a:ext>
            </a:extLst>
          </p:cNvPr>
          <p:cNvSpPr txBox="1"/>
          <p:nvPr/>
        </p:nvSpPr>
        <p:spPr>
          <a:xfrm>
            <a:off x="387106" y="310729"/>
            <a:ext cx="80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z basis</a:t>
            </a:r>
          </a:p>
        </p:txBody>
      </p:sp>
    </p:spTree>
    <p:extLst>
      <p:ext uri="{BB962C8B-B14F-4D97-AF65-F5344CB8AC3E}">
        <p14:creationId xmlns:p14="http://schemas.microsoft.com/office/powerpoint/2010/main" val="26196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3" grpId="0"/>
      <p:bldP spid="12" grpId="0"/>
      <p:bldP spid="13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7" grpId="0" animBg="1"/>
      <p:bldP spid="9" grpId="0"/>
      <p:bldP spid="15" grpId="0"/>
      <p:bldP spid="20" grpId="0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FCD89-4C45-781A-A8C9-3249CE64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84E22E-B423-8D5B-3102-EBBD1D2D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" y="3725557"/>
            <a:ext cx="4555205" cy="189537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522E-671F-592B-0804-50BAF37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7" y="6082123"/>
            <a:ext cx="3559037" cy="374930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9CB1F-FF52-33C8-79EE-3083B40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9" y="484755"/>
            <a:ext cx="4179159" cy="3065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37876-8F8C-A582-0474-CBE8B483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95" y="3393052"/>
            <a:ext cx="3335009" cy="239206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37275" y="4225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71607" y="529266"/>
            <a:ext cx="693175" cy="17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4C2F5-3956-D400-D4F1-809452DA6972}"/>
              </a:ext>
            </a:extLst>
          </p:cNvPr>
          <p:cNvGrpSpPr/>
          <p:nvPr/>
        </p:nvGrpSpPr>
        <p:grpSpPr>
          <a:xfrm>
            <a:off x="8105514" y="2087087"/>
            <a:ext cx="480249" cy="857975"/>
            <a:chOff x="8105514" y="2087087"/>
            <a:chExt cx="480249" cy="8579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8105514" y="2087087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8105514" y="2469425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8105514" y="2284236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8105514" y="2668063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959644" y="3356935"/>
            <a:ext cx="178593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D05EE-997B-392B-120C-0B2FDC6B01E5}"/>
              </a:ext>
            </a:extLst>
          </p:cNvPr>
          <p:cNvGrpSpPr/>
          <p:nvPr/>
        </p:nvGrpSpPr>
        <p:grpSpPr>
          <a:xfrm>
            <a:off x="1098029" y="1642950"/>
            <a:ext cx="6947941" cy="1347060"/>
            <a:chOff x="1633928" y="1568515"/>
            <a:chExt cx="6947941" cy="13470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9390A-AAF9-3B1C-1FAA-58B26D70601B}"/>
                </a:ext>
              </a:extLst>
            </p:cNvPr>
            <p:cNvSpPr/>
            <p:nvPr/>
          </p:nvSpPr>
          <p:spPr>
            <a:xfrm>
              <a:off x="1633928" y="1568515"/>
              <a:ext cx="6947941" cy="1347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1FD5A6-C420-0225-840C-31F02BB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573" y="1661020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41E1C119-A52C-8070-8A70-AD069F1D6FE6}"/>
              </a:ext>
            </a:extLst>
          </p:cNvPr>
          <p:cNvSpPr/>
          <p:nvPr/>
        </p:nvSpPr>
        <p:spPr>
          <a:xfrm flipH="1">
            <a:off x="3897443" y="2079592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33F07A4-3C74-A844-98FC-197327E54DC2}"/>
              </a:ext>
            </a:extLst>
          </p:cNvPr>
          <p:cNvSpPr/>
          <p:nvPr/>
        </p:nvSpPr>
        <p:spPr>
          <a:xfrm flipH="1">
            <a:off x="3897442" y="2453709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2B3620-407C-F78D-6DAF-D9D559BA5622}"/>
              </a:ext>
            </a:extLst>
          </p:cNvPr>
          <p:cNvGrpSpPr/>
          <p:nvPr/>
        </p:nvGrpSpPr>
        <p:grpSpPr>
          <a:xfrm>
            <a:off x="6303364" y="2327857"/>
            <a:ext cx="815480" cy="178338"/>
            <a:chOff x="6303364" y="2327857"/>
            <a:chExt cx="815480" cy="1783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C717E6-37AD-01B0-1C14-2A15D80C3291}"/>
                </a:ext>
              </a:extLst>
            </p:cNvPr>
            <p:cNvSpPr/>
            <p:nvPr/>
          </p:nvSpPr>
          <p:spPr>
            <a:xfrm>
              <a:off x="6303364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2166D8-4896-B5DF-690E-CBF5C3586BC0}"/>
                </a:ext>
              </a:extLst>
            </p:cNvPr>
            <p:cNvSpPr/>
            <p:nvPr/>
          </p:nvSpPr>
          <p:spPr>
            <a:xfrm>
              <a:off x="6908982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E76181-2102-B085-F103-8CB30D5B77B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13226" y="2417026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225E1D-6DFC-AEA1-D6C5-D53B3DE3E46B}"/>
              </a:ext>
            </a:extLst>
          </p:cNvPr>
          <p:cNvGrpSpPr/>
          <p:nvPr/>
        </p:nvGrpSpPr>
        <p:grpSpPr>
          <a:xfrm>
            <a:off x="6303775" y="2513758"/>
            <a:ext cx="815480" cy="178338"/>
            <a:chOff x="6303775" y="2513758"/>
            <a:chExt cx="815480" cy="1783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419A7A-66BF-BF74-5138-FA29D9D959EB}"/>
                </a:ext>
              </a:extLst>
            </p:cNvPr>
            <p:cNvSpPr/>
            <p:nvPr/>
          </p:nvSpPr>
          <p:spPr>
            <a:xfrm>
              <a:off x="6303775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7D4D99-7332-57E6-3CC3-829C9855B20D}"/>
                </a:ext>
              </a:extLst>
            </p:cNvPr>
            <p:cNvSpPr/>
            <p:nvPr/>
          </p:nvSpPr>
          <p:spPr>
            <a:xfrm>
              <a:off x="6909393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3A06D7-F327-8337-B9D5-DC1DFCA8F6E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6513637" y="2602927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CCAEC-5B8C-D945-4A20-2E7A78981369}"/>
              </a:ext>
            </a:extLst>
          </p:cNvPr>
          <p:cNvSpPr/>
          <p:nvPr/>
        </p:nvSpPr>
        <p:spPr>
          <a:xfrm>
            <a:off x="3537679" y="1735455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5BC89E-28DE-53DF-B0CB-5AA3BF8F0950}"/>
              </a:ext>
            </a:extLst>
          </p:cNvPr>
          <p:cNvSpPr/>
          <p:nvPr/>
        </p:nvSpPr>
        <p:spPr>
          <a:xfrm>
            <a:off x="5981724" y="1723053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7E491-4331-4644-1A55-68FE9EAC0DEB}"/>
              </a:ext>
            </a:extLst>
          </p:cNvPr>
          <p:cNvSpPr txBox="1"/>
          <p:nvPr/>
        </p:nvSpPr>
        <p:spPr>
          <a:xfrm>
            <a:off x="1278691" y="5524052"/>
            <a:ext cx="2593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This is the same circuit as Cell 6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/>
      <p:bldP spid="57" grpId="0" animBg="1"/>
      <p:bldP spid="38" grpId="0"/>
      <p:bldP spid="30" grpId="0" animBg="1"/>
      <p:bldP spid="37" grpId="0" animBg="1"/>
      <p:bldP spid="67" grpId="0" animBg="1"/>
      <p:bldP spid="67" grpId="1" animBg="1"/>
      <p:bldP spid="68" grpId="0" animBg="1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1F2EA8-3C7F-4C75-933F-03766AB5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41811"/>
            <a:ext cx="5127051" cy="2573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849318" y="151781"/>
            <a:ext cx="674557" cy="610449"/>
            <a:chOff x="5278353" y="2006653"/>
            <a:chExt cx="674557" cy="61044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353" y="2263877"/>
              <a:ext cx="383183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569452" y="200665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746299"/>
            <a:ext cx="2842119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3750682" y="1521541"/>
            <a:ext cx="242036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“All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E0FB8-AF37-3B52-3802-94B18033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392656"/>
            <a:ext cx="4435942" cy="394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5430" y="32619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28674" y="414167"/>
            <a:ext cx="181433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043004" y="2505178"/>
            <a:ext cx="25300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“Mutually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B7C22-55DF-F548-8A7C-79FB6D0D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5659322"/>
            <a:ext cx="2569077" cy="446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681D19-13E5-4B2E-CE9C-60C98DD8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895" y="5139788"/>
            <a:ext cx="2949168" cy="14858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81B1CC-C689-7859-2B0E-FDD9A61C40B9}"/>
              </a:ext>
            </a:extLst>
          </p:cNvPr>
          <p:cNvGrpSpPr/>
          <p:nvPr/>
        </p:nvGrpSpPr>
        <p:grpSpPr>
          <a:xfrm>
            <a:off x="1813810" y="5440258"/>
            <a:ext cx="1289949" cy="307777"/>
            <a:chOff x="1813810" y="5440258"/>
            <a:chExt cx="1289949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30A7B-8C7D-C057-D5E4-F9AB5A18287A}"/>
                </a:ext>
              </a:extLst>
            </p:cNvPr>
            <p:cNvSpPr txBox="1"/>
            <p:nvPr/>
          </p:nvSpPr>
          <p:spPr>
            <a:xfrm>
              <a:off x="1813810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504C0-64ED-D6F1-E077-4191BE155311}"/>
                </a:ext>
              </a:extLst>
            </p:cNvPr>
            <p:cNvSpPr txBox="1"/>
            <p:nvPr/>
          </p:nvSpPr>
          <p:spPr>
            <a:xfrm>
              <a:off x="2193394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</a:rPr>
                <a:t>0</a:t>
              </a:r>
              <a:r>
                <a:rPr lang="en-US" sz="1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DCB22-B264-4F66-36AE-418D28FACA0B}"/>
                </a:ext>
              </a:extLst>
            </p:cNvPr>
            <p:cNvSpPr txBox="1"/>
            <p:nvPr/>
          </p:nvSpPr>
          <p:spPr>
            <a:xfrm>
              <a:off x="2473666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1DC562-37F4-2E3D-9A14-6F4CE6F9AC2D}"/>
                </a:ext>
              </a:extLst>
            </p:cNvPr>
            <p:cNvSpPr txBox="1"/>
            <p:nvPr/>
          </p:nvSpPr>
          <p:spPr>
            <a:xfrm>
              <a:off x="2706520" y="5440258"/>
              <a:ext cx="397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0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74E08-C6FD-664C-AC1D-541C0B3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6" y="3773051"/>
            <a:ext cx="2211989" cy="252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08BE8-A6A3-C59F-55BE-D3FFD250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5506974"/>
            <a:ext cx="2726032" cy="54626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BA94E-CBF8-CCD1-9553-F44C27AA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942059"/>
            <a:ext cx="3249249" cy="1739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338D4-D305-47EC-89C6-40EF61D075EF}"/>
              </a:ext>
            </a:extLst>
          </p:cNvPr>
          <p:cNvSpPr txBox="1"/>
          <p:nvPr/>
        </p:nvSpPr>
        <p:spPr>
          <a:xfrm>
            <a:off x="4933694" y="1592577"/>
            <a:ext cx="3697012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u="sng" dirty="0"/>
              <a:t>Maximally</a:t>
            </a:r>
            <a:r>
              <a:rPr lang="en-US" dirty="0"/>
              <a:t> entangled qubits would both rest at the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i="1" dirty="0"/>
              <a:t>inside</a:t>
            </a:r>
            <a:r>
              <a:rPr lang="en-US" dirty="0"/>
              <a:t> a Bloch sphere, so we must use Qiskit's </a:t>
            </a:r>
            <a:r>
              <a:rPr lang="en-US" b="1" dirty="0" err="1"/>
              <a:t>plot_state_qsphere</a:t>
            </a:r>
            <a:r>
              <a:rPr lang="en-US" b="1" dirty="0"/>
              <a:t>() </a:t>
            </a:r>
            <a:r>
              <a:rPr lang="en-US" dirty="0"/>
              <a:t>to visualize both qubits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4F99-9B94-3450-7063-48E9BF8B098C}"/>
              </a:ext>
            </a:extLst>
          </p:cNvPr>
          <p:cNvCxnSpPr/>
          <p:nvPr/>
        </p:nvCxnSpPr>
        <p:spPr>
          <a:xfrm flipH="1">
            <a:off x="7914807" y="2900597"/>
            <a:ext cx="149901" cy="10942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304B611-DA33-087F-06D0-8F8CD83E76E3}"/>
              </a:ext>
            </a:extLst>
          </p:cNvPr>
          <p:cNvSpPr/>
          <p:nvPr/>
        </p:nvSpPr>
        <p:spPr>
          <a:xfrm rot="20134981">
            <a:off x="1249197" y="5802773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2DE721-05EB-D765-1382-060E7697D11F}"/>
              </a:ext>
            </a:extLst>
          </p:cNvPr>
          <p:cNvSpPr/>
          <p:nvPr/>
        </p:nvSpPr>
        <p:spPr>
          <a:xfrm rot="8137505">
            <a:off x="3056676" y="5718985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68A5C-7D59-C4D5-CE81-9E3F6D993A0F}"/>
              </a:ext>
            </a:extLst>
          </p:cNvPr>
          <p:cNvSpPr/>
          <p:nvPr/>
        </p:nvSpPr>
        <p:spPr>
          <a:xfrm>
            <a:off x="876925" y="3485213"/>
            <a:ext cx="1497306" cy="1064302"/>
          </a:xfrm>
          <a:prstGeom prst="rect">
            <a:avLst/>
          </a:prstGeom>
          <a:noFill/>
          <a:ln w="38100"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9E541C-624C-5798-9404-0480C9293666}"/>
              </a:ext>
            </a:extLst>
          </p:cNvPr>
          <p:cNvCxnSpPr/>
          <p:nvPr/>
        </p:nvCxnSpPr>
        <p:spPr>
          <a:xfrm>
            <a:off x="1980282" y="4549515"/>
            <a:ext cx="230767" cy="706078"/>
          </a:xfrm>
          <a:prstGeom prst="straightConnector1">
            <a:avLst/>
          </a:prstGeom>
          <a:noFill/>
          <a:ln w="38100">
            <a:solidFill>
              <a:srgbClr val="6A13E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016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6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D80E94-DF4F-AF25-5C48-BCF08A78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63" y="3773051"/>
            <a:ext cx="2489391" cy="25135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6922-D057-604A-857B-8A231008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83" y="5539320"/>
            <a:ext cx="3094011" cy="5167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5BF1EC-79CE-65D3-02A1-260DAFD768E9}"/>
              </a:ext>
            </a:extLst>
          </p:cNvPr>
          <p:cNvSpPr/>
          <p:nvPr/>
        </p:nvSpPr>
        <p:spPr>
          <a:xfrm>
            <a:off x="6496051" y="5681851"/>
            <a:ext cx="190500" cy="217358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2CB21-0101-3E1C-183E-94DA5EEE0D5E}"/>
              </a:ext>
            </a:extLst>
          </p:cNvPr>
          <p:cNvSpPr/>
          <p:nvPr/>
        </p:nvSpPr>
        <p:spPr>
          <a:xfrm>
            <a:off x="7553325" y="5539320"/>
            <a:ext cx="223838" cy="443233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99A9CA-43A2-78DC-D9AD-641C99CDEAE5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7086600" y="5403909"/>
            <a:ext cx="83344" cy="1073943"/>
          </a:xfrm>
          <a:prstGeom prst="bentConnector3">
            <a:avLst>
              <a:gd name="adj1" fmla="val 374285"/>
            </a:avLst>
          </a:prstGeom>
          <a:ln w="28575">
            <a:solidFill>
              <a:srgbClr val="BB9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9F1443-7D62-5256-0768-42B6EE3AF73F}"/>
              </a:ext>
            </a:extLst>
          </p:cNvPr>
          <p:cNvSpPr txBox="1"/>
          <p:nvPr/>
        </p:nvSpPr>
        <p:spPr>
          <a:xfrm>
            <a:off x="5077293" y="6125805"/>
            <a:ext cx="15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B9F43"/>
                </a:solidFill>
              </a:rPr>
              <a:t>Color represents relative phase</a:t>
            </a:r>
          </a:p>
        </p:txBody>
      </p:sp>
    </p:spTree>
    <p:extLst>
      <p:ext uri="{BB962C8B-B14F-4D97-AF65-F5344CB8AC3E}">
        <p14:creationId xmlns:p14="http://schemas.microsoft.com/office/powerpoint/2010/main" val="2702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3B375-5332-2034-1BE3-62C8C458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9" y="5472872"/>
            <a:ext cx="3381523" cy="67761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188FB-DF69-47FE-0C45-06D51F14B5D0}"/>
              </a:ext>
            </a:extLst>
          </p:cNvPr>
          <p:cNvSpPr/>
          <p:nvPr/>
        </p:nvSpPr>
        <p:spPr>
          <a:xfrm>
            <a:off x="2098623" y="5532757"/>
            <a:ext cx="1701384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3CA3F-13D1-51F2-AD86-8B0CDAA82440}"/>
              </a:ext>
            </a:extLst>
          </p:cNvPr>
          <p:cNvSpPr/>
          <p:nvPr/>
        </p:nvSpPr>
        <p:spPr>
          <a:xfrm>
            <a:off x="5377606" y="5532757"/>
            <a:ext cx="1540355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417BC2-51A9-FF48-C690-1182E7349E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5400000" flipH="1" flipV="1">
            <a:off x="4548549" y="3933523"/>
            <a:ext cx="12700" cy="3198469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5DB36-3D54-DD48-3294-4DB4A0C5FD45}"/>
              </a:ext>
            </a:extLst>
          </p:cNvPr>
          <p:cNvSpPr txBox="1"/>
          <p:nvPr/>
        </p:nvSpPr>
        <p:spPr>
          <a:xfrm>
            <a:off x="5125077" y="1588526"/>
            <a:ext cx="3705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Hadamard gates are unitary – applying them twice in succession undoes their action. Though we applied an </a:t>
            </a:r>
            <a:r>
              <a:rPr lang="en-US" sz="1600" b="1" dirty="0">
                <a:solidFill>
                  <a:srgbClr val="7030A0"/>
                </a:solidFill>
              </a:rPr>
              <a:t>H</a:t>
            </a:r>
            <a:r>
              <a:rPr lang="en-US" sz="1600" dirty="0">
                <a:solidFill>
                  <a:srgbClr val="7030A0"/>
                </a:solidFill>
              </a:rPr>
              <a:t> gate to </a:t>
            </a:r>
            <a:r>
              <a:rPr lang="en-US" sz="1600" b="1" dirty="0">
                <a:solidFill>
                  <a:srgbClr val="7030A0"/>
                </a:solidFill>
              </a:rPr>
              <a:t>different qubits</a:t>
            </a:r>
            <a:r>
              <a:rPr lang="en-US" sz="1600" dirty="0">
                <a:solidFill>
                  <a:srgbClr val="7030A0"/>
                </a:solidFill>
              </a:rPr>
              <a:t>, they were </a:t>
            </a:r>
            <a:r>
              <a:rPr lang="en-US" sz="1600" u="sng" dirty="0">
                <a:solidFill>
                  <a:srgbClr val="7030A0"/>
                </a:solidFill>
              </a:rPr>
              <a:t>entangled</a:t>
            </a:r>
            <a:r>
              <a:rPr lang="en-US" sz="1600" dirty="0">
                <a:solidFill>
                  <a:srgbClr val="7030A0"/>
                </a:solidFill>
              </a:rPr>
              <a:t>, so we arrived back where we started.</a:t>
            </a:r>
          </a:p>
        </p:txBody>
      </p:sp>
    </p:spTree>
    <p:extLst>
      <p:ext uri="{BB962C8B-B14F-4D97-AF65-F5344CB8AC3E}">
        <p14:creationId xmlns:p14="http://schemas.microsoft.com/office/powerpoint/2010/main" val="39521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CD7FE-4628-AF8B-3023-7FA16FB9D190}"/>
              </a:ext>
            </a:extLst>
          </p:cNvPr>
          <p:cNvGrpSpPr/>
          <p:nvPr/>
        </p:nvGrpSpPr>
        <p:grpSpPr>
          <a:xfrm>
            <a:off x="1315382" y="1734827"/>
            <a:ext cx="6951693" cy="1385426"/>
            <a:chOff x="1315382" y="1734827"/>
            <a:chExt cx="6951693" cy="1385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76AF8-EF72-5C30-4C33-5CF88FAFC958}"/>
                </a:ext>
              </a:extLst>
            </p:cNvPr>
            <p:cNvSpPr/>
            <p:nvPr/>
          </p:nvSpPr>
          <p:spPr>
            <a:xfrm>
              <a:off x="1315382" y="1734827"/>
              <a:ext cx="6951693" cy="1385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BAC2D-1F43-63C5-83D8-241F4C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903" y="1846515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/>
              <p:nvPr/>
            </p:nvSpPr>
            <p:spPr>
              <a:xfrm>
                <a:off x="764293" y="5157760"/>
                <a:ext cx="4351871" cy="12003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Any entangled qubit that </a:t>
                </a:r>
                <a:r>
                  <a:rPr lang="en-US" u="sng" dirty="0"/>
                  <a:t>starts</a:t>
                </a:r>
                <a:r>
                  <a:rPr lang="en-US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  <a:r>
                  <a:rPr lang="en-US" i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remains</a:t>
                </a:r>
                <a:r>
                  <a:rPr lang="en-US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state, after applying a Hadamard gate (</a:t>
                </a:r>
                <a:r>
                  <a:rPr lang="en-US" b="1" dirty="0"/>
                  <a:t>H</a:t>
                </a:r>
                <a:r>
                  <a:rPr lang="en-US" dirty="0"/>
                  <a:t>), picks up a </a:t>
                </a:r>
                <a:r>
                  <a:rPr lang="en-US" b="1" dirty="0"/>
                  <a:t>negative</a:t>
                </a:r>
                <a:r>
                  <a:rPr lang="en-US" dirty="0"/>
                  <a:t> phase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3" y="5157760"/>
                <a:ext cx="435187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BB585-5F66-371F-08AE-3640893B8A2A}"/>
              </a:ext>
            </a:extLst>
          </p:cNvPr>
          <p:cNvCxnSpPr>
            <a:stCxn id="16" idx="0"/>
          </p:cNvCxnSpPr>
          <p:nvPr/>
        </p:nvCxnSpPr>
        <p:spPr>
          <a:xfrm flipV="1">
            <a:off x="2940229" y="2616565"/>
            <a:ext cx="1167076" cy="2541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C24939-098A-924A-A976-9CDA497F18E4}"/>
              </a:ext>
            </a:extLst>
          </p:cNvPr>
          <p:cNvCxnSpPr/>
          <p:nvPr/>
        </p:nvCxnSpPr>
        <p:spPr>
          <a:xfrm>
            <a:off x="4238699" y="2519867"/>
            <a:ext cx="1649338" cy="3580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76858-CE22-6697-870A-E26D82F3962D}"/>
              </a:ext>
            </a:extLst>
          </p:cNvPr>
          <p:cNvCxnSpPr>
            <a:cxnSpLocks/>
          </p:cNvCxnSpPr>
          <p:nvPr/>
        </p:nvCxnSpPr>
        <p:spPr>
          <a:xfrm flipV="1">
            <a:off x="5452311" y="2535108"/>
            <a:ext cx="1635919" cy="3833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CC87735F-4C11-1F62-BDD0-51A648C835B0}"/>
              </a:ext>
            </a:extLst>
          </p:cNvPr>
          <p:cNvSpPr/>
          <p:nvPr/>
        </p:nvSpPr>
        <p:spPr>
          <a:xfrm flipH="1">
            <a:off x="3524248" y="2278854"/>
            <a:ext cx="683419" cy="1915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4D70D-A480-01A8-6FC0-173C984AB35D}"/>
              </a:ext>
            </a:extLst>
          </p:cNvPr>
          <p:cNvSpPr txBox="1"/>
          <p:nvPr/>
        </p:nvSpPr>
        <p:spPr>
          <a:xfrm rot="20539825">
            <a:off x="6273147" y="2647834"/>
            <a:ext cx="71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- - </a:t>
            </a:r>
            <a:r>
              <a:rPr lang="en-US" sz="1400" dirty="0">
                <a:solidFill>
                  <a:srgbClr val="00B050"/>
                </a:solidFill>
                <a:sym typeface="Wingdings" panose="05000000000000000000" pitchFamily="2" charset="2"/>
              </a:rPr>
              <a:t> +</a:t>
            </a:r>
            <a:endParaRPr 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5328520" y="1876630"/>
                <a:ext cx="1191160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520" y="1876630"/>
                <a:ext cx="1191160" cy="315792"/>
              </a:xfrm>
              <a:prstGeom prst="rect">
                <a:avLst/>
              </a:prstGeom>
              <a:blipFill>
                <a:blip r:embed="rId4"/>
                <a:stretch>
                  <a:fillRect l="-4082" t="-3846" r="-40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45892" y="3483486"/>
            <a:ext cx="178947" cy="254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3EFAB-18C6-6D47-DC56-161348E49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5" y="1468581"/>
            <a:ext cx="7927710" cy="4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C69D0-BABA-D14F-8338-F136038B2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9077B-A326-EF1B-A866-35A0C8D3B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01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25071-6AD9-B566-E70D-7558378C8B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26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6B173-A58C-8061-522C-C345DBC93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80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0ED18-7C8D-40F8-8365-2EF4D86D2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BB8FE7-3FB1-D006-075D-61238AF28DE5}"/>
              </a:ext>
            </a:extLst>
          </p:cNvPr>
          <p:cNvSpPr txBox="1"/>
          <p:nvPr/>
        </p:nvSpPr>
        <p:spPr>
          <a:xfrm>
            <a:off x="5803190" y="2178850"/>
            <a:ext cx="7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Phase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"</a:t>
            </a:r>
            <a:r>
              <a:rPr lang="en-US" sz="1400" b="1" dirty="0">
                <a:solidFill>
                  <a:srgbClr val="00B050"/>
                </a:solidFill>
              </a:rPr>
              <a:t>S</a:t>
            </a:r>
            <a:r>
              <a:rPr lang="en-US" sz="1400" dirty="0">
                <a:solidFill>
                  <a:srgbClr val="00B050"/>
                </a:solidFill>
              </a:rPr>
              <a:t>hift"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AC7FB-8E1E-B473-637C-50559C5E149B}"/>
              </a:ext>
            </a:extLst>
          </p:cNvPr>
          <p:cNvSpPr txBox="1"/>
          <p:nvPr/>
        </p:nvSpPr>
        <p:spPr>
          <a:xfrm>
            <a:off x="7278560" y="2178850"/>
            <a:ext cx="74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Phase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"</a:t>
            </a:r>
            <a:r>
              <a:rPr lang="en-US" sz="1400" b="1" dirty="0">
                <a:solidFill>
                  <a:srgbClr val="00B050"/>
                </a:solidFill>
              </a:rPr>
              <a:t>T</a:t>
            </a:r>
            <a:r>
              <a:rPr lang="en-US" sz="1400" dirty="0">
                <a:solidFill>
                  <a:srgbClr val="00B050"/>
                </a:solidFill>
              </a:rPr>
              <a:t>wist"</a:t>
            </a:r>
          </a:p>
        </p:txBody>
      </p: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  <p:bldP spid="5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88D31-C8AE-422A-D9A5-2C443C3FB3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2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18F601-12C2-5FD6-C145-20B7322A08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3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FB41A-1445-7992-4357-00951CCC58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61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F20FF-2AC8-402F-4C47-6E111C3D4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76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5CE3F-5E1B-3087-E4C0-17912CF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19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61AC29-4500-923A-1DCA-452F9643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24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643DF-859A-1DA6-52AB-4047126C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24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66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25C8B-DAAC-C51A-C0ED-6F49C214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3" y="675677"/>
            <a:ext cx="8675215" cy="55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56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8" ma:contentTypeDescription="Create a new document." ma:contentTypeScope="" ma:versionID="e2fb0d40cef0930655c4a0fe3863a284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ea439c2b02b080dfd24d30ca2c2f5dbf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8207AE-75A8-48E1-A3D8-E3467EBE0E9A}"/>
</file>

<file path=customXml/itemProps2.xml><?xml version="1.0" encoding="utf-8"?>
<ds:datastoreItem xmlns:ds="http://schemas.openxmlformats.org/officeDocument/2006/customXml" ds:itemID="{E2EFB8A3-FCEA-4C62-A062-A2AB04FA7901}"/>
</file>

<file path=customXml/itemProps3.xml><?xml version="1.0" encoding="utf-8"?>
<ds:datastoreItem xmlns:ds="http://schemas.openxmlformats.org/officeDocument/2006/customXml" ds:itemID="{6BEACC54-EB37-45EB-B6CF-2CA14D719DB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17204</TotalTime>
  <Words>4171</Words>
  <Application>Microsoft Office PowerPoint</Application>
  <PresentationFormat>On-screen Show (4:3)</PresentationFormat>
  <Paragraphs>949</Paragraphs>
  <Slides>104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Session 21 – Goals</vt:lpstr>
      <vt:lpstr>Session 21 – Goals</vt:lpstr>
      <vt:lpstr>Session 21 – Goals</vt:lpstr>
      <vt:lpstr>Representing a Qubit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IBM Qiskit</vt:lpstr>
      <vt:lpstr>IBM Qiskit</vt:lpstr>
      <vt:lpstr>IBM Qiskit</vt:lpstr>
      <vt:lpstr>Run Cells 1 &amp; 2 – qiskit_packages.ipynb</vt:lpstr>
      <vt:lpstr>Phase Encoding</vt:lpstr>
      <vt:lpstr>Phase Encoding</vt:lpstr>
      <vt:lpstr>Open Cell 1 – phase_encoding.ipynb</vt:lpstr>
      <vt:lpstr>View Cell 1 – phase_encoding.ipynb</vt:lpstr>
      <vt:lpstr>Run Cell 1 phase_encoding.ipynb</vt:lpstr>
      <vt:lpstr>Run Cell 2 phase_encoding.ipynb</vt:lpstr>
      <vt:lpstr>Run Cell 3 phase_encoding.ipynb</vt:lpstr>
      <vt:lpstr>Run Cell 4 phase_encoding.ipynb</vt:lpstr>
      <vt:lpstr>Run Cell 5 phase_encoding.ipynb</vt:lpstr>
      <vt:lpstr>Run Cell 6 phase_encoding.ipynb</vt:lpstr>
      <vt:lpstr>Run Cell 7 phase_encoding.ipynb</vt:lpstr>
      <vt:lpstr>Run Cell 8 phase_encoding.ipynb</vt:lpstr>
      <vt:lpstr>Phase Encoding</vt:lpstr>
      <vt:lpstr>Quantum Superposition</vt:lpstr>
      <vt:lpstr>Run Cell 1 – superposition.ipynb</vt:lpstr>
      <vt:lpstr>Run Cell 2 – superposition.ipynb</vt:lpstr>
      <vt:lpstr>Run Cell 3 – superposition.ipynb</vt:lpstr>
      <vt:lpstr>Run Cell 3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IBM Qiskit Bitstring Notation</vt:lpstr>
      <vt:lpstr>IBM Qiskit Bitstring Notation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Bell States – Maximally Entangled</vt:lpstr>
      <vt:lpstr>Bell States – Maximally Entangled</vt:lpstr>
      <vt:lpstr>Exponential Growth in ψ Size</vt:lpstr>
      <vt:lpstr>Run Cell 4 entanglement.ipynb</vt:lpstr>
      <vt:lpstr>Run Cell 5 entanglement.ipynb</vt:lpstr>
      <vt:lpstr>Run Cell 6 entanglement.ipynb</vt:lpstr>
      <vt:lpstr>Check Cell 6 entanglement.ipynb</vt:lpstr>
      <vt:lpstr>Run Cell 7 entanglement.ipynb</vt:lpstr>
      <vt:lpstr>Run Cell 8 entanglement.ipynb</vt:lpstr>
      <vt:lpstr>Run Cell 9 entanglement.ipynb</vt:lpstr>
      <vt:lpstr>Run Cell 10 entanglement.ipynb</vt:lpstr>
      <vt:lpstr>Run Cell 10 entanglement.ipynb</vt:lpstr>
      <vt:lpstr>Run Cell 10 entanglement.ipynb</vt:lpstr>
      <vt:lpstr>Run Cell 10 entanglement.ipynb</vt:lpstr>
      <vt:lpstr>Run Cell 10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CNOT Gate – Physical Implementation</vt:lpstr>
      <vt:lpstr>PowerPoint Presentation</vt:lpstr>
      <vt:lpstr>Session 21 – Now You Know…</vt:lpstr>
      <vt:lpstr>Session 21 – Now You Know…</vt:lpstr>
      <vt:lpstr>Task 21-01 (Part A)</vt:lpstr>
      <vt:lpstr>Task 21-01 (Part B)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1250</cp:revision>
  <cp:lastPrinted>2024-06-25T22:00:28Z</cp:lastPrinted>
  <dcterms:created xsi:type="dcterms:W3CDTF">2014-09-21T17:58:26Z</dcterms:created>
  <dcterms:modified xsi:type="dcterms:W3CDTF">2024-06-27T05:31:05Z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